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CBAF57-B5CF-4245-9763-4BD9C0F11064}">
  <a:tblStyle styleId="{C7CBAF57-B5CF-4245-9763-4BD9C0F1106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HelveticaNeue-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HelveticaNeue-italic.fntdata"/><Relationship Id="rId6" Type="http://schemas.openxmlformats.org/officeDocument/2006/relationships/notesMaster" Target="notesMasters/notesMaster1.xml"/><Relationship Id="rId18"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QD8ShtXUsOwBWiqWiMMCg0qLC_OS_foR/view?usp=sharing" TargetMode="External"/><Relationship Id="rId3" Type="http://schemas.openxmlformats.org/officeDocument/2006/relationships/hyperlink" Target="https://drive.google.com/file/d/1B52DuQx9CqGa7qr7_M20NDbpGsVVMymc/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About this lesson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explains how to take notes and avoid plagiarism in the research process.  It describes how to evaluate sources for bias.  It references items and research topics from the 12-grade cornerstone project, When should people fight for change? This lesson also assumes students are practiced in reading informational text and writing a concise summary.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Starting Research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Prepare in Advance: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Ensure that technology is in place for individual research. Students should have access to their research sources (books, articles, websites, etc.). Both the teacher and students will also need a DCPL library card number to login to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student does not have a library card, he/she can apply here.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12.DC.10.2: Describe disturbances resulting from racial tensions.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D2.His.1.9-12: Evaluate how historical events and developments were shaped by unique circumstances of time and place as well as broader historical contexts.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D2.His.14.9-12: Analyze multiple and complex causes and effects in the past.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Public Library Online Research Database, courtesy of the D.C. Public Library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640536510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640536510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8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students to skim through the "Burned into the Future" newspaper article and choose another perspective to read, from the remaining five individuals interviewed in the article.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you read, take note of an indication of bias. Read the individual's story completely, then identify any relevant ideas/details to add to notes. Jot these down, as well as any powerful quotes."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"Be sure to add this source information at the top of your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Walk around the room and make sure students are reading another story from the article, adding notes to their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Summarizing Information handouts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select one of the following stories and add notes to their handout, accordingly.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Larry Rosen, a store owner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Ramsey Clark, a US attorney reporting to the President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Virginia Ali, owner of Ben's Chili Bowl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Oliver T. Carr, DC native and owner of development company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ProQuest, "Burned into the Future; Before April 4, 1968, Washington was a tranquil but segregated town. After the riots, everything changed. Six Washingtonians look back," courtesy of D.C. Public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do you take notes about a topic, such as the Washington, D.C. Riots of 1968 by summarizing information from a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do you make sure you are selecting the best information for your notes? Which information will be the most relevant and supportive?"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share out a few brief responses.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Teacher will read aloud the first paragraph to give students an overview of the topic: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"Following the assassination of Martin Luther King Jr. in Memphis, Tennessee, on April 4, 1968, civil disorder broke out in nearly 110 U.S. cities. By far, the riot that occurred in Washington, D.C., between April 4 and 8 was the worst, bringing the city to a standstill. Schools closed, 1,000 buildings burned, 1,097 people were injured, 6,100 were arrested, and 12 people lost their lives. Damages exceeded $27 million."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already be familiar with the definition of a summary. Students may state that a summary is a short description of the main ideas of a source or segment of a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identify that a summary is given in their own words.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acknowledge that not all information in a source will be relevant or supportive of their research questions, so they must choose carefully.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not be familiar with the Washington Riots of 1968.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look up more information about this topic in a reference text.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African American Experience, courtesy of the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64053651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64053651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arrange students in their research groups. Each student will need access to devices and research materials.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to students that there are several different methods for recording information from a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"Depending on the information you are recording and your writing goals, writers may choose to record quotations, paraphrasing, or summaries from the source. A quotation is information from a source, written using the exact words. Paraphrasing is restating a segment of information from a source into your own words. A summary is usually much shorter, and restates just the main ideas of the 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"When does it make sense to use each type of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discuss within their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groups to share out answers.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Quotations are useful when an author states an idea in a particularly powerful way.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Paraphrasing is helpful when you need to provide details about a topic, without needing an author's specific language.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Summaries are helpful when giving an overview of an idea or topic.</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64053651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64053651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"Plagiarism is using an author or speaker's words or ideas without giving credit to the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can you avoid this?" Invite students to share out answers.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the D.C. Public Library's online databases, it is very easy to find the citation information you need. Many of these databases will actually generate the citation information for you!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share the following tips: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Giving credit to the author, whether you quote, paraphrase, or summarize from a source.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Keep track of your sources and page numbers as you research.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Know and use APA guidelines as you write.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Ask a librarian for help if you aren't sure how to cite your source!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64053651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64053651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the Starting Research handout and Summarizing Information note-catcher. Use established classroom routine to provide students with devices.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you distribute the materials, make sure all students have a few focus questions selected from their Starting Research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"Gathering your research materials before you start reading will help you keep your notes organized, and makes it easier to keep track of sources. You will need the focus questions from your Starting Research handout, the Summarizing Information handout, and your research 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"Keeping track of your sources as you work will help you stay organized and prepared for writing your final paper. Generally, in academic writing, you will be required to use APA style formatting. Many data bases have "cite" tools that make it very easy to gather the citation information you need. Look on the tool bar just above the article you are reading for the word 'cite.' Click on this, and then jot down the APA style citation."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Handouts and research sources are out on desks.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Several research focus questions on Starting Research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African American Experience, courtesy of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64053651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64053651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"There is often much more information in a source about a given topic than you could possibly read or use in your writing. For example, this article from the Oxford African American Studies Center has extensive information about race riots throughout American history. Not all of this information is relevant to my topic. To find the most relevant and supportive information about my topic, I need to go back to my focus 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a student to read aloud the focus questions from the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Oxford African American Studies Center, courtesy of the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64053651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64053651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"After skimming this article, this paragraph stood out, as it specifically mentions the 1968 riots. Follow along as I read the text out loud."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of the following focus questions: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caused the Washington Riots of 1968?</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was the result of the riots?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"With these questions in mind, which notes from this source will be most relevant? Does it make more sense to quote directly, paraphrase, or summarize the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students to discuss in their research groups.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information contains important details that are relevant to the focus questions. A summary may be too brief. Paraphrasing will capture the major points. There isn't any language that is particularly powerful or written by a primary source, so quoting is not necessary.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paraphrase the following ideas: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riots started in reaction to the assassination of MLK. People were angry and frustrated by racism toward African Americans.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Washington riots inspired future riots in America. People started to riot as a reaction to specific upsetting events.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Oxford African American Studies Center, courtesy of the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64053651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64053651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gathering notes from multiple sources allows writers to create a stronger analysis and present more thorough research on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addition to providing access to online article databases, the D.C. Public Library online research tools give access to historical newspaper articles, photos, images, and much more."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"Take a look at this photograph from the Library of Congress, accessed through Britannica's High School database. What additional information does this image give me about the results of the Washington Riots of 1968?"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bottom source was pulled from the ProQuest database on the DCPL website. This database includes over a century of newspaper articles from the major daily newspapers in the US. This article, written in 1988, offers eye-witness reflections on the effects of the Washington Riots of 1968.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might this article support the analysis of my focus questions?"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photograph reveals the extensive damage caused by the Washington Riots of 1968. The rioters definitely made their message heard, but at a great cost. The city likely had to spend a lot of money and time repairing the damage.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Having first hand accounts of the riots will provide a clearer, more accurate picture of the event.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article is written in 1988, which allows for the writer to explore the results over twenty years. This will allow a greater analysis of the short term and long term effects of the riots.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School, "Building in Washington, D.C., destroyed during the riots that followed the assassination of Martin Luther King, Jr., April 1968,"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ProQuest, "Burned into the Future; Before April 4, 1968, Washington was a tranquil but segregated town. After the riots, everything changed. Six Washingtonians look back," courtesy of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4053651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4053651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"Not all sources are credible or may offer a biased point of view. What are some indicators that an author may be biased?"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students to share answers aloud with the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being able to identify biased information is important when you are analyzing a topic for research, to ensure you are presenting a balanced, objective presentation of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Pull up the "Burned into the Future," newspaper article (accessed through the ProQuest database) to show students or provide a printed copy for each student. Scroll or skip down to the first story told, by Colonel Warren L. Freeman.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your research groups, read Colonel Freeman's story. Discuss his point of view, including any evidence of bias in his story. Decide as a group whether/not information could be summarized or quoted from Colonel Freeman's story for research. If you decide to use his account, what other perspectives may need to be included to support an objective analysis?"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groups to explore the website to make sure the author's sources are cited.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indicators of bias include extreme positions, or focusing on the emotional side of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analyzing Colonel Warren's story, students might share: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Colonel Freeman has clearly experienced prejudice from the white community in DC, as he describes his background working for a telephone company. This may have influenced his perspective of the riots. However, he was also a member of the National Guard, so he was a part of the law enforcement that intervened in the Washington Riots of 1968. While he was a member of the law enforcement team, he is also a part of the black community and had many friends that took part in the rioting. Colonel Freeman describes his dilemma in navigating these two perspectives. Due to his unique perspective, it is worth using his account in our research, but we may want to balance his perspective, by also sharing the perspectives of rioters and white community members.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ProQuest, "Burned into the Future; Before April 4, 1968, Washington was a tranquil but segregated town. After the riots, everything changed. Six Washingtonians look back,"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01925" y="276775"/>
            <a:ext cx="3681600" cy="40635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4500"/>
              <a:t>How do I summarize research and avoid plagiarism?</a:t>
            </a:r>
            <a:endParaRPr sz="4500"/>
          </a:p>
        </p:txBody>
      </p:sp>
      <p:sp>
        <p:nvSpPr>
          <p:cNvPr id="38" name="Google Shape;38;p8"/>
          <p:cNvSpPr txBox="1"/>
          <p:nvPr/>
        </p:nvSpPr>
        <p:spPr>
          <a:xfrm>
            <a:off x="401925" y="4482975"/>
            <a:ext cx="36816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4</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177600" y="1463600"/>
            <a:ext cx="4755675" cy="221631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08" name="Google Shape;108;p17"/>
          <p:cNvSpPr txBox="1"/>
          <p:nvPr/>
        </p:nvSpPr>
        <p:spPr>
          <a:xfrm>
            <a:off x="3830000" y="1045275"/>
            <a:ext cx="5002200" cy="37542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Choose another story from the "Burned into the Future" article. After reading . . .</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900"/>
              </a:spcBef>
              <a:spcAft>
                <a:spcPts val="0"/>
              </a:spcAft>
              <a:buClr>
                <a:srgbClr val="005C66"/>
              </a:buClr>
              <a:buSzPts val="2200"/>
              <a:buFont typeface="Helvetica Neue"/>
              <a:buAutoNum type="arabicPeriod"/>
            </a:pPr>
            <a:r>
              <a:rPr lang="en" sz="2200">
                <a:solidFill>
                  <a:srgbClr val="005C66"/>
                </a:solidFill>
                <a:latin typeface="Helvetica Neue"/>
                <a:ea typeface="Helvetica Neue"/>
                <a:cs typeface="Helvetica Neue"/>
                <a:sym typeface="Helvetica Neue"/>
              </a:rPr>
              <a:t>Identify the author's bias. Acknowledge this in your notes.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AutoNum type="arabicPeriod"/>
            </a:pPr>
            <a:r>
              <a:rPr lang="en" sz="2200">
                <a:solidFill>
                  <a:srgbClr val="005C66"/>
                </a:solidFill>
                <a:latin typeface="Helvetica Neue"/>
                <a:ea typeface="Helvetica Neue"/>
                <a:cs typeface="Helvetica Neue"/>
                <a:sym typeface="Helvetica Neue"/>
              </a:rPr>
              <a:t>Summarize ideas or paraphrase important details in your notes.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AutoNum type="arabicPeriod"/>
            </a:pPr>
            <a:r>
              <a:rPr lang="en" sz="2200">
                <a:solidFill>
                  <a:srgbClr val="005C66"/>
                </a:solidFill>
                <a:latin typeface="Helvetica Neue"/>
                <a:ea typeface="Helvetica Neue"/>
                <a:cs typeface="Helvetica Neue"/>
                <a:sym typeface="Helvetica Neue"/>
              </a:rPr>
              <a:t>Record any powerful quotes that may be useful in your writing.</a:t>
            </a:r>
            <a:endParaRPr sz="2200">
              <a:solidFill>
                <a:srgbClr val="005C66"/>
              </a:solidFill>
              <a:latin typeface="Helvetica Neue"/>
              <a:ea typeface="Helvetica Neue"/>
              <a:cs typeface="Helvetica Neue"/>
              <a:sym typeface="Helvetica Neue"/>
            </a:endParaRPr>
          </a:p>
        </p:txBody>
      </p:sp>
      <p:pic>
        <p:nvPicPr>
          <p:cNvPr id="109" name="Google Shape;109;p17"/>
          <p:cNvPicPr preferRelativeResize="0"/>
          <p:nvPr/>
        </p:nvPicPr>
        <p:blipFill>
          <a:blip r:embed="rId3">
            <a:alphaModFix/>
          </a:blip>
          <a:stretch>
            <a:fillRect/>
          </a:stretch>
        </p:blipFill>
        <p:spPr>
          <a:xfrm>
            <a:off x="571710" y="1045275"/>
            <a:ext cx="2953140" cy="3752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5307000" y="2672375"/>
            <a:ext cx="3525300" cy="1454100"/>
          </a:xfrm>
          <a:prstGeom prst="wedgeRoundRectCallout">
            <a:avLst>
              <a:gd fmla="val 39181" name="adj1"/>
              <a:gd fmla="val 8432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do I select the most relevant and supportive information?</a:t>
            </a:r>
            <a:endParaRPr sz="2200">
              <a:solidFill>
                <a:srgbClr val="000000"/>
              </a:solidFill>
            </a:endParaRPr>
          </a:p>
        </p:txBody>
      </p:sp>
      <p:sp>
        <p:nvSpPr>
          <p:cNvPr id="46" name="Google Shape;46;p9"/>
          <p:cNvSpPr/>
          <p:nvPr/>
        </p:nvSpPr>
        <p:spPr>
          <a:xfrm>
            <a:off x="5629200" y="602350"/>
            <a:ext cx="3203100" cy="1454100"/>
          </a:xfrm>
          <a:prstGeom prst="wedgeRoundRectCallout">
            <a:avLst>
              <a:gd fmla="val -41350" name="adj1"/>
              <a:gd fmla="val 750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do I summarize research and avoid plagiarism?</a:t>
            </a:r>
            <a:endParaRPr sz="2200"/>
          </a:p>
        </p:txBody>
      </p:sp>
      <p:pic>
        <p:nvPicPr>
          <p:cNvPr id="47" name="Google Shape;47;p9"/>
          <p:cNvPicPr preferRelativeResize="0"/>
          <p:nvPr/>
        </p:nvPicPr>
        <p:blipFill>
          <a:blip r:embed="rId3">
            <a:alphaModFix/>
          </a:blip>
          <a:stretch>
            <a:fillRect/>
          </a:stretch>
        </p:blipFill>
        <p:spPr>
          <a:xfrm>
            <a:off x="387900" y="1412075"/>
            <a:ext cx="4577325" cy="2471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 Vocabulary</a:t>
            </a:r>
            <a:endParaRPr/>
          </a:p>
        </p:txBody>
      </p:sp>
      <p:sp>
        <p:nvSpPr>
          <p:cNvPr id="53" name="Google Shape;53;p10"/>
          <p:cNvSpPr/>
          <p:nvPr/>
        </p:nvSpPr>
        <p:spPr>
          <a:xfrm>
            <a:off x="619875" y="981550"/>
            <a:ext cx="6533400" cy="783000"/>
          </a:xfrm>
          <a:prstGeom prst="wedgeRoundRectCallout">
            <a:avLst>
              <a:gd fmla="val -26451" name="adj1"/>
              <a:gd fmla="val 79812"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types of research notes can I take?</a:t>
            </a:r>
            <a:endParaRPr sz="2400"/>
          </a:p>
        </p:txBody>
      </p:sp>
      <p:graphicFrame>
        <p:nvGraphicFramePr>
          <p:cNvPr id="54" name="Google Shape;54;p10"/>
          <p:cNvGraphicFramePr/>
          <p:nvPr/>
        </p:nvGraphicFramePr>
        <p:xfrm>
          <a:off x="3400875" y="1943370"/>
          <a:ext cx="3000000" cy="3000000"/>
        </p:xfrm>
        <a:graphic>
          <a:graphicData uri="http://schemas.openxmlformats.org/drawingml/2006/table">
            <a:tbl>
              <a:tblPr>
                <a:noFill/>
                <a:tableStyleId>{C7CBAF57-B5CF-4245-9763-4BD9C0F11064}</a:tableStyleId>
              </a:tblPr>
              <a:tblGrid>
                <a:gridCol w="1779175"/>
                <a:gridCol w="1779175"/>
                <a:gridCol w="1779175"/>
              </a:tblGrid>
              <a:tr h="513250">
                <a:tc>
                  <a:txBody>
                    <a:bodyPr/>
                    <a:lstStyle/>
                    <a:p>
                      <a:pPr indent="0" lvl="0" marL="0" rtl="0" algn="l">
                        <a:lnSpc>
                          <a:spcPct val="115000"/>
                        </a:lnSpc>
                        <a:spcBef>
                          <a:spcPts val="0"/>
                        </a:spcBef>
                        <a:spcAft>
                          <a:spcPts val="0"/>
                        </a:spcAft>
                        <a:buClr>
                          <a:schemeClr val="dk1"/>
                        </a:buClr>
                        <a:buSzPts val="1100"/>
                        <a:buFont typeface="Arial"/>
                        <a:buNone/>
                      </a:pPr>
                      <a:r>
                        <a:rPr b="1" lang="en" sz="2200">
                          <a:solidFill>
                            <a:srgbClr val="005C66"/>
                          </a:solidFill>
                          <a:latin typeface="Helvetica Neue"/>
                          <a:ea typeface="Helvetica Neue"/>
                          <a:cs typeface="Helvetica Neue"/>
                          <a:sym typeface="Helvetica Neue"/>
                        </a:rPr>
                        <a:t>Quotations</a:t>
                      </a:r>
                      <a:endParaRPr b="1" sz="2200">
                        <a:solidFill>
                          <a:srgbClr val="005C66"/>
                        </a:solidFill>
                      </a:endParaRPr>
                    </a:p>
                  </a:txBody>
                  <a:tcPr marT="91425" marB="91425" marR="91425" marL="91425">
                    <a:solidFill>
                      <a:schemeClr val="lt2"/>
                    </a:solidFill>
                  </a:tcPr>
                </a:tc>
                <a:tc>
                  <a:txBody>
                    <a:bodyPr/>
                    <a:lstStyle/>
                    <a:p>
                      <a:pPr indent="0" lvl="0" marL="0" rtl="0" algn="l">
                        <a:lnSpc>
                          <a:spcPct val="115000"/>
                        </a:lnSpc>
                        <a:spcBef>
                          <a:spcPts val="0"/>
                        </a:spcBef>
                        <a:spcAft>
                          <a:spcPts val="0"/>
                        </a:spcAft>
                        <a:buNone/>
                      </a:pPr>
                      <a:r>
                        <a:rPr b="1" lang="en" sz="2200">
                          <a:solidFill>
                            <a:srgbClr val="005C66"/>
                          </a:solidFill>
                          <a:latin typeface="Helvetica Neue"/>
                          <a:ea typeface="Helvetica Neue"/>
                          <a:cs typeface="Helvetica Neue"/>
                          <a:sym typeface="Helvetica Neue"/>
                        </a:rPr>
                        <a:t>Paraphrase</a:t>
                      </a:r>
                      <a:endParaRPr b="1" sz="2200">
                        <a:solidFill>
                          <a:srgbClr val="005C66"/>
                        </a:solidFill>
                      </a:endParaRPr>
                    </a:p>
                  </a:txBody>
                  <a:tcPr marT="91425" marB="91425" marR="91425" marL="91425">
                    <a:solidFill>
                      <a:schemeClr val="lt2"/>
                    </a:solidFill>
                  </a:tcPr>
                </a:tc>
                <a:tc>
                  <a:txBody>
                    <a:bodyPr/>
                    <a:lstStyle/>
                    <a:p>
                      <a:pPr indent="0" lvl="0" marL="0" rtl="0" algn="l">
                        <a:lnSpc>
                          <a:spcPct val="115000"/>
                        </a:lnSpc>
                        <a:spcBef>
                          <a:spcPts val="0"/>
                        </a:spcBef>
                        <a:spcAft>
                          <a:spcPts val="0"/>
                        </a:spcAft>
                        <a:buNone/>
                      </a:pPr>
                      <a:r>
                        <a:rPr b="1" lang="en" sz="2200">
                          <a:solidFill>
                            <a:srgbClr val="005C66"/>
                          </a:solidFill>
                          <a:latin typeface="Helvetica Neue"/>
                          <a:ea typeface="Helvetica Neue"/>
                          <a:cs typeface="Helvetica Neue"/>
                          <a:sym typeface="Helvetica Neue"/>
                        </a:rPr>
                        <a:t>Summary</a:t>
                      </a:r>
                      <a:endParaRPr b="1" sz="2200">
                        <a:solidFill>
                          <a:srgbClr val="005C66"/>
                        </a:solidFill>
                      </a:endParaRPr>
                    </a:p>
                  </a:txBody>
                  <a:tcPr marT="91425" marB="91425" marR="91425" marL="91425">
                    <a:solidFill>
                      <a:schemeClr val="lt2"/>
                    </a:solidFill>
                  </a:tcPr>
                </a:tc>
              </a:tr>
              <a:tr h="2297850">
                <a:tc>
                  <a:txBody>
                    <a:bodyPr/>
                    <a:lstStyle/>
                    <a:p>
                      <a:pPr indent="0" lvl="0" marL="0" rtl="0" algn="l">
                        <a:lnSpc>
                          <a:spcPct val="115000"/>
                        </a:lnSpc>
                        <a:spcBef>
                          <a:spcPts val="0"/>
                        </a:spcBef>
                        <a:spcAft>
                          <a:spcPts val="0"/>
                        </a:spcAft>
                        <a:buClr>
                          <a:schemeClr val="dk1"/>
                        </a:buClr>
                        <a:buSzPts val="1100"/>
                        <a:buFont typeface="Arial"/>
                        <a:buNone/>
                      </a:pPr>
                      <a:r>
                        <a:rPr lang="en" sz="2200">
                          <a:solidFill>
                            <a:srgbClr val="005C66"/>
                          </a:solidFill>
                          <a:latin typeface="Helvetica Neue"/>
                          <a:ea typeface="Helvetica Neue"/>
                          <a:cs typeface="Helvetica Neue"/>
                          <a:sym typeface="Helvetica Neue"/>
                        </a:rPr>
                        <a:t>Writing the author or speaker's words word for word.</a:t>
                      </a:r>
                      <a:endParaRPr sz="2200">
                        <a:solidFill>
                          <a:srgbClr val="005C66"/>
                        </a:solidFil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2200">
                          <a:solidFill>
                            <a:srgbClr val="005C66"/>
                          </a:solidFill>
                          <a:latin typeface="Helvetica Neue"/>
                          <a:ea typeface="Helvetica Neue"/>
                          <a:cs typeface="Helvetica Neue"/>
                          <a:sym typeface="Helvetica Neue"/>
                        </a:rPr>
                        <a:t>Putting a section from a source into your own words.</a:t>
                      </a:r>
                      <a:endParaRPr sz="2200">
                        <a:solidFill>
                          <a:srgbClr val="005C66"/>
                        </a:solidFil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2200">
                          <a:solidFill>
                            <a:srgbClr val="005C66"/>
                          </a:solidFill>
                          <a:latin typeface="Helvetica Neue"/>
                          <a:ea typeface="Helvetica Neue"/>
                          <a:cs typeface="Helvetica Neue"/>
                          <a:sym typeface="Helvetica Neue"/>
                        </a:rPr>
                        <a:t>Stating the main ideas of a source in your own words.</a:t>
                      </a:r>
                      <a:endParaRPr sz="2200">
                        <a:solidFill>
                          <a:srgbClr val="005C66"/>
                        </a:solidFill>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 Vocabulary</a:t>
            </a:r>
            <a:endParaRPr/>
          </a:p>
        </p:txBody>
      </p:sp>
      <p:sp>
        <p:nvSpPr>
          <p:cNvPr id="60" name="Google Shape;60;p11"/>
          <p:cNvSpPr/>
          <p:nvPr/>
        </p:nvSpPr>
        <p:spPr>
          <a:xfrm>
            <a:off x="5404738" y="1888875"/>
            <a:ext cx="2334900" cy="1104900"/>
          </a:xfrm>
          <a:prstGeom prst="wedgeRoundRectCallout">
            <a:avLst>
              <a:gd fmla="val 41318" name="adj1"/>
              <a:gd fmla="val 8430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do I avoid plagiarism?</a:t>
            </a:r>
            <a:endParaRPr sz="2200">
              <a:solidFill>
                <a:srgbClr val="000000"/>
              </a:solidFill>
            </a:endParaRPr>
          </a:p>
        </p:txBody>
      </p:sp>
      <p:sp>
        <p:nvSpPr>
          <p:cNvPr id="61" name="Google Shape;61;p11"/>
          <p:cNvSpPr txBox="1"/>
          <p:nvPr/>
        </p:nvSpPr>
        <p:spPr>
          <a:xfrm>
            <a:off x="457525" y="2423925"/>
            <a:ext cx="3990600" cy="18285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Plagiarism</a:t>
            </a:r>
            <a:r>
              <a:rPr lang="en" sz="2400">
                <a:solidFill>
                  <a:srgbClr val="005C66"/>
                </a:solidFill>
                <a:latin typeface="Helvetica Neue"/>
                <a:ea typeface="Helvetica Neue"/>
                <a:cs typeface="Helvetica Neue"/>
                <a:sym typeface="Helvetica Neue"/>
              </a:rPr>
              <a:t> is using an author or speaker's words or ideas without giving credit to the source.</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Getting Organized for Research</a:t>
            </a:r>
            <a:endParaRPr/>
          </a:p>
        </p:txBody>
      </p:sp>
      <p:sp>
        <p:nvSpPr>
          <p:cNvPr id="67" name="Google Shape;67;p12"/>
          <p:cNvSpPr txBox="1"/>
          <p:nvPr/>
        </p:nvSpPr>
        <p:spPr>
          <a:xfrm>
            <a:off x="3602100" y="849425"/>
            <a:ext cx="4260600" cy="5079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900"/>
              </a:spcAft>
              <a:buNone/>
            </a:pPr>
            <a:r>
              <a:rPr lang="en" sz="2100">
                <a:solidFill>
                  <a:srgbClr val="005C66"/>
                </a:solidFill>
                <a:latin typeface="Helvetica Neue"/>
                <a:ea typeface="Helvetica Neue"/>
                <a:cs typeface="Helvetica Neue"/>
                <a:sym typeface="Helvetica Neue"/>
              </a:rPr>
              <a:t>To generate citation information:</a:t>
            </a:r>
            <a:endParaRPr sz="2100">
              <a:solidFill>
                <a:srgbClr val="005C66"/>
              </a:solidFill>
              <a:latin typeface="Helvetica Neue"/>
              <a:ea typeface="Helvetica Neue"/>
              <a:cs typeface="Helvetica Neue"/>
              <a:sym typeface="Helvetica Neue"/>
            </a:endParaRPr>
          </a:p>
        </p:txBody>
      </p:sp>
      <p:sp>
        <p:nvSpPr>
          <p:cNvPr id="68" name="Google Shape;68;p12"/>
          <p:cNvSpPr txBox="1"/>
          <p:nvPr/>
        </p:nvSpPr>
        <p:spPr>
          <a:xfrm>
            <a:off x="3602100" y="1372625"/>
            <a:ext cx="5230200" cy="1822500"/>
          </a:xfrm>
          <a:prstGeom prst="rect">
            <a:avLst/>
          </a:prstGeom>
          <a:noFill/>
          <a:ln>
            <a:noFill/>
          </a:ln>
        </p:spPr>
        <p:txBody>
          <a:bodyPr anchorCtr="0" anchor="ctr" bIns="91425" lIns="91425" spcFirstLastPara="1" rIns="91425" wrap="square" tIns="91425">
            <a:spAutoFit/>
          </a:bodyPr>
          <a:lstStyle/>
          <a:p>
            <a:pPr indent="-349250" lvl="0" marL="457200" rtl="0" algn="l">
              <a:lnSpc>
                <a:spcPct val="115000"/>
              </a:lnSpc>
              <a:spcBef>
                <a:spcPts val="0"/>
              </a:spcBef>
              <a:spcAft>
                <a:spcPts val="0"/>
              </a:spcAft>
              <a:buClr>
                <a:srgbClr val="005C66"/>
              </a:buClr>
              <a:buSzPts val="1900"/>
              <a:buFont typeface="Helvetica Neue"/>
              <a:buAutoNum type="arabicPeriod"/>
            </a:pPr>
            <a:r>
              <a:rPr lang="en" sz="1900">
                <a:solidFill>
                  <a:srgbClr val="005C66"/>
                </a:solidFill>
                <a:latin typeface="Helvetica Neue"/>
                <a:ea typeface="Helvetica Neue"/>
                <a:cs typeface="Helvetica Neue"/>
                <a:sym typeface="Helvetica Neue"/>
              </a:rPr>
              <a:t>On the page of the article, click </a:t>
            </a:r>
            <a:r>
              <a:rPr b="1" lang="en" sz="1900">
                <a:solidFill>
                  <a:srgbClr val="005C66"/>
                </a:solidFill>
                <a:latin typeface="Helvetica Neue"/>
                <a:ea typeface="Helvetica Neue"/>
                <a:cs typeface="Helvetica Neue"/>
                <a:sym typeface="Helvetica Neue"/>
              </a:rPr>
              <a:t>Cite</a:t>
            </a:r>
            <a:r>
              <a:rPr lang="en" sz="1900">
                <a:solidFill>
                  <a:srgbClr val="005C66"/>
                </a:solidFill>
                <a:latin typeface="Helvetica Neue"/>
                <a:ea typeface="Helvetica Neue"/>
                <a:cs typeface="Helvetica Neue"/>
                <a:sym typeface="Helvetica Neue"/>
              </a:rPr>
              <a:t>.</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AutoNum type="arabicPeriod"/>
            </a:pPr>
            <a:r>
              <a:rPr lang="en" sz="1900">
                <a:solidFill>
                  <a:srgbClr val="005C66"/>
                </a:solidFill>
                <a:latin typeface="Helvetica Neue"/>
                <a:ea typeface="Helvetica Neue"/>
                <a:cs typeface="Helvetica Neue"/>
                <a:sym typeface="Helvetica Neue"/>
              </a:rPr>
              <a:t>Use the APA style of formatting, unless directed otherwise by a teacher.</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AutoNum type="arabicPeriod"/>
            </a:pPr>
            <a:r>
              <a:rPr lang="en" sz="1900">
                <a:solidFill>
                  <a:srgbClr val="005C66"/>
                </a:solidFill>
                <a:latin typeface="Helvetica Neue"/>
                <a:ea typeface="Helvetica Neue"/>
                <a:cs typeface="Helvetica Neue"/>
                <a:sym typeface="Helvetica Neue"/>
              </a:rPr>
              <a:t>Record the citation information at the top of your note-catcher.</a:t>
            </a:r>
            <a:endParaRPr sz="1900">
              <a:solidFill>
                <a:srgbClr val="005C66"/>
              </a:solidFill>
              <a:latin typeface="Helvetica Neue"/>
              <a:ea typeface="Helvetica Neue"/>
              <a:cs typeface="Helvetica Neue"/>
              <a:sym typeface="Helvetica Neue"/>
            </a:endParaRPr>
          </a:p>
        </p:txBody>
      </p:sp>
      <p:pic>
        <p:nvPicPr>
          <p:cNvPr id="69" name="Google Shape;69;p12"/>
          <p:cNvPicPr preferRelativeResize="0"/>
          <p:nvPr/>
        </p:nvPicPr>
        <p:blipFill>
          <a:blip r:embed="rId3">
            <a:alphaModFix/>
          </a:blip>
          <a:stretch>
            <a:fillRect/>
          </a:stretch>
        </p:blipFill>
        <p:spPr>
          <a:xfrm>
            <a:off x="501126" y="1337600"/>
            <a:ext cx="2911375" cy="2468293"/>
          </a:xfrm>
          <a:prstGeom prst="rect">
            <a:avLst/>
          </a:prstGeom>
          <a:noFill/>
          <a:ln cap="flat" cmpd="sng" w="19050">
            <a:solidFill>
              <a:schemeClr val="dk2"/>
            </a:solidFill>
            <a:prstDash val="solid"/>
            <a:round/>
            <a:headEnd len="sm" w="sm" type="none"/>
            <a:tailEnd len="sm" w="sm" type="none"/>
          </a:ln>
        </p:spPr>
      </p:pic>
      <p:pic>
        <p:nvPicPr>
          <p:cNvPr id="70" name="Google Shape;70;p12"/>
          <p:cNvPicPr preferRelativeResize="0"/>
          <p:nvPr/>
        </p:nvPicPr>
        <p:blipFill>
          <a:blip r:embed="rId4">
            <a:alphaModFix/>
          </a:blip>
          <a:stretch>
            <a:fillRect/>
          </a:stretch>
        </p:blipFill>
        <p:spPr>
          <a:xfrm>
            <a:off x="3863730" y="3210425"/>
            <a:ext cx="4706932" cy="1663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Selecting Information for Notes</a:t>
            </a:r>
            <a:endParaRPr/>
          </a:p>
        </p:txBody>
      </p:sp>
      <p:sp>
        <p:nvSpPr>
          <p:cNvPr id="76" name="Google Shape;76;p13"/>
          <p:cNvSpPr/>
          <p:nvPr/>
        </p:nvSpPr>
        <p:spPr>
          <a:xfrm>
            <a:off x="552725" y="1212150"/>
            <a:ext cx="2349600" cy="1763100"/>
          </a:xfrm>
          <a:prstGeom prst="wedgeRoundRectCallout">
            <a:avLst>
              <a:gd fmla="val 45485" name="adj1"/>
              <a:gd fmla="val 6584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caused the Washington Riots of 1968?</a:t>
            </a:r>
            <a:endParaRPr sz="2200">
              <a:solidFill>
                <a:srgbClr val="000000"/>
              </a:solidFill>
            </a:endParaRPr>
          </a:p>
        </p:txBody>
      </p:sp>
      <p:sp>
        <p:nvSpPr>
          <p:cNvPr id="77" name="Google Shape;77;p13"/>
          <p:cNvSpPr/>
          <p:nvPr/>
        </p:nvSpPr>
        <p:spPr>
          <a:xfrm>
            <a:off x="3281350" y="1045075"/>
            <a:ext cx="4754100" cy="692700"/>
          </a:xfrm>
          <a:prstGeom prst="wedgeRoundRectCallout">
            <a:avLst>
              <a:gd fmla="val -19631" name="adj1"/>
              <a:gd fmla="val 89667"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was the result of the riots?</a:t>
            </a:r>
            <a:endParaRPr sz="2200"/>
          </a:p>
        </p:txBody>
      </p:sp>
      <p:pic>
        <p:nvPicPr>
          <p:cNvPr id="78" name="Google Shape;78;p13"/>
          <p:cNvPicPr preferRelativeResize="0"/>
          <p:nvPr/>
        </p:nvPicPr>
        <p:blipFill>
          <a:blip r:embed="rId3">
            <a:alphaModFix/>
          </a:blip>
          <a:stretch>
            <a:fillRect/>
          </a:stretch>
        </p:blipFill>
        <p:spPr>
          <a:xfrm>
            <a:off x="3590875" y="2207650"/>
            <a:ext cx="4754101" cy="262933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Selecting Information for Notes</a:t>
            </a:r>
            <a:endParaRPr/>
          </a:p>
        </p:txBody>
      </p:sp>
      <p:sp>
        <p:nvSpPr>
          <p:cNvPr id="84" name="Google Shape;84;p14"/>
          <p:cNvSpPr/>
          <p:nvPr/>
        </p:nvSpPr>
        <p:spPr>
          <a:xfrm>
            <a:off x="5592000" y="925625"/>
            <a:ext cx="3240300" cy="1264500"/>
          </a:xfrm>
          <a:prstGeom prst="wedgeRoundRectCallout">
            <a:avLst>
              <a:gd fmla="val 19563" name="adj1"/>
              <a:gd fmla="val 696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Which notes are most relevant to the focus questions?</a:t>
            </a:r>
            <a:endParaRPr sz="2200"/>
          </a:p>
        </p:txBody>
      </p:sp>
      <p:sp>
        <p:nvSpPr>
          <p:cNvPr id="85" name="Google Shape;85;p14"/>
          <p:cNvSpPr txBox="1"/>
          <p:nvPr/>
        </p:nvSpPr>
        <p:spPr>
          <a:xfrm>
            <a:off x="324725" y="1184850"/>
            <a:ext cx="4776300" cy="3648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005C66"/>
                </a:solidFill>
                <a:latin typeface="Helvetica Neue"/>
                <a:ea typeface="Helvetica Neue"/>
                <a:cs typeface="Helvetica Neue"/>
                <a:sym typeface="Helvetica Neue"/>
              </a:rPr>
              <a:t>The assassination of Dr. Martin Luther King, Jr in April 1968 led to a new wave of riots as African Americans poured into the streets of their own communities, attacking property, especially that owned by whites, in anger and frustration. Since then other riots have been situational, caused by certain events. A good example of this is the riots in Los Angeles in 1992 following the acquittal of police who had seemed to use excessive force against the motorist Rodney King.</a:t>
            </a:r>
            <a:endParaRPr sz="1800">
              <a:solidFill>
                <a:srgbClr val="005C66"/>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Selecting Information for Notes</a:t>
            </a:r>
            <a:endParaRPr/>
          </a:p>
        </p:txBody>
      </p:sp>
      <p:sp>
        <p:nvSpPr>
          <p:cNvPr id="91" name="Google Shape;91;p15"/>
          <p:cNvSpPr txBox="1"/>
          <p:nvPr/>
        </p:nvSpPr>
        <p:spPr>
          <a:xfrm>
            <a:off x="3193825" y="849425"/>
            <a:ext cx="5702400" cy="8136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900"/>
              </a:spcAft>
              <a:buNone/>
            </a:pPr>
            <a:r>
              <a:rPr lang="en" sz="1900">
                <a:solidFill>
                  <a:srgbClr val="005C66"/>
                </a:solidFill>
                <a:latin typeface="Helvetica Neue"/>
                <a:ea typeface="Helvetica Neue"/>
                <a:cs typeface="Helvetica Neue"/>
                <a:sym typeface="Helvetica Neue"/>
              </a:rPr>
              <a:t>Take notes from a variety of sources, for stronger analysis.</a:t>
            </a:r>
            <a:endParaRPr sz="1900">
              <a:solidFill>
                <a:srgbClr val="005C66"/>
              </a:solidFill>
              <a:latin typeface="Helvetica Neue"/>
              <a:ea typeface="Helvetica Neue"/>
              <a:cs typeface="Helvetica Neue"/>
              <a:sym typeface="Helvetica Neue"/>
            </a:endParaRPr>
          </a:p>
        </p:txBody>
      </p:sp>
      <p:sp>
        <p:nvSpPr>
          <p:cNvPr id="92" name="Google Shape;92;p15"/>
          <p:cNvSpPr txBox="1"/>
          <p:nvPr/>
        </p:nvSpPr>
        <p:spPr>
          <a:xfrm>
            <a:off x="3429925" y="1602750"/>
            <a:ext cx="2704800" cy="11499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900"/>
              </a:spcAft>
              <a:buNone/>
            </a:pPr>
            <a:r>
              <a:rPr lang="en" sz="1900">
                <a:solidFill>
                  <a:srgbClr val="005C66"/>
                </a:solidFill>
                <a:latin typeface="Helvetica Neue"/>
                <a:ea typeface="Helvetica Neue"/>
                <a:cs typeface="Helvetica Neue"/>
                <a:sym typeface="Helvetica Neue"/>
              </a:rPr>
              <a:t>Use D.C. Public Libraries' online database to check out:</a:t>
            </a:r>
            <a:endParaRPr sz="1900">
              <a:solidFill>
                <a:srgbClr val="005C66"/>
              </a:solidFill>
              <a:latin typeface="Helvetica Neue"/>
              <a:ea typeface="Helvetica Neue"/>
              <a:cs typeface="Helvetica Neue"/>
              <a:sym typeface="Helvetica Neue"/>
            </a:endParaRPr>
          </a:p>
        </p:txBody>
      </p:sp>
      <p:pic>
        <p:nvPicPr>
          <p:cNvPr id="93" name="Google Shape;93;p15"/>
          <p:cNvPicPr preferRelativeResize="0"/>
          <p:nvPr/>
        </p:nvPicPr>
        <p:blipFill>
          <a:blip r:embed="rId3">
            <a:alphaModFix/>
          </a:blip>
          <a:stretch>
            <a:fillRect/>
          </a:stretch>
        </p:blipFill>
        <p:spPr>
          <a:xfrm>
            <a:off x="311700" y="1121101"/>
            <a:ext cx="2704825" cy="1801400"/>
          </a:xfrm>
          <a:prstGeom prst="rect">
            <a:avLst/>
          </a:prstGeom>
          <a:noFill/>
          <a:ln cap="flat" cmpd="sng" w="19050">
            <a:solidFill>
              <a:schemeClr val="dk2"/>
            </a:solidFill>
            <a:prstDash val="solid"/>
            <a:round/>
            <a:headEnd len="sm" w="sm" type="none"/>
            <a:tailEnd len="sm" w="sm" type="none"/>
          </a:ln>
        </p:spPr>
      </p:pic>
      <p:pic>
        <p:nvPicPr>
          <p:cNvPr id="94" name="Google Shape;94;p15"/>
          <p:cNvPicPr preferRelativeResize="0"/>
          <p:nvPr/>
        </p:nvPicPr>
        <p:blipFill>
          <a:blip r:embed="rId4">
            <a:alphaModFix/>
          </a:blip>
          <a:stretch>
            <a:fillRect/>
          </a:stretch>
        </p:blipFill>
        <p:spPr>
          <a:xfrm>
            <a:off x="1205950" y="3194175"/>
            <a:ext cx="6732098" cy="1696250"/>
          </a:xfrm>
          <a:prstGeom prst="rect">
            <a:avLst/>
          </a:prstGeom>
          <a:noFill/>
          <a:ln cap="flat" cmpd="sng" w="19050">
            <a:solidFill>
              <a:schemeClr val="dk2"/>
            </a:solidFill>
            <a:prstDash val="solid"/>
            <a:round/>
            <a:headEnd len="sm" w="sm" type="none"/>
            <a:tailEnd len="sm" w="sm" type="none"/>
          </a:ln>
        </p:spPr>
      </p:pic>
      <p:sp>
        <p:nvSpPr>
          <p:cNvPr id="95" name="Google Shape;95;p15"/>
          <p:cNvSpPr txBox="1"/>
          <p:nvPr/>
        </p:nvSpPr>
        <p:spPr>
          <a:xfrm>
            <a:off x="6548125" y="1602750"/>
            <a:ext cx="2141100" cy="1486200"/>
          </a:xfrm>
          <a:prstGeom prst="rect">
            <a:avLst/>
          </a:prstGeom>
          <a:noFill/>
          <a:ln>
            <a:noFill/>
          </a:ln>
        </p:spPr>
        <p:txBody>
          <a:bodyPr anchorCtr="0" anchor="ctr" bIns="91425" lIns="91425" spcFirstLastPara="1" rIns="91425" wrap="square" tIns="91425">
            <a:spAutoFit/>
          </a:bodyPr>
          <a:lstStyle/>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videos</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photos</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newspaper articles</a:t>
            </a:r>
            <a:endParaRPr sz="1900">
              <a:solidFill>
                <a:srgbClr val="005C66"/>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Evaluating Information from Sources</a:t>
            </a:r>
            <a:endParaRPr/>
          </a:p>
        </p:txBody>
      </p:sp>
      <p:sp>
        <p:nvSpPr>
          <p:cNvPr id="101" name="Google Shape;101;p16"/>
          <p:cNvSpPr txBox="1"/>
          <p:nvPr/>
        </p:nvSpPr>
        <p:spPr>
          <a:xfrm>
            <a:off x="583350" y="1894400"/>
            <a:ext cx="4754400" cy="19440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005C66"/>
                </a:solidFill>
                <a:latin typeface="Helvetica Neue"/>
                <a:ea typeface="Helvetica Neue"/>
                <a:cs typeface="Helvetica Neue"/>
                <a:sym typeface="Helvetica Neue"/>
              </a:rPr>
              <a:t>Read each source, ask:</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90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Is the author/speaker biased?</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Does the author cite sources properly?</a:t>
            </a:r>
            <a:endParaRPr sz="2400">
              <a:solidFill>
                <a:srgbClr val="005C66"/>
              </a:solidFill>
              <a:latin typeface="Helvetica Neue"/>
              <a:ea typeface="Helvetica Neue"/>
              <a:cs typeface="Helvetica Neue"/>
              <a:sym typeface="Helvetica Neue"/>
            </a:endParaRPr>
          </a:p>
        </p:txBody>
      </p:sp>
      <p:pic>
        <p:nvPicPr>
          <p:cNvPr id="102" name="Google Shape;102;p16"/>
          <p:cNvPicPr preferRelativeResize="0"/>
          <p:nvPr/>
        </p:nvPicPr>
        <p:blipFill>
          <a:blip r:embed="rId3">
            <a:alphaModFix/>
          </a:blip>
          <a:stretch>
            <a:fillRect/>
          </a:stretch>
        </p:blipFill>
        <p:spPr>
          <a:xfrm>
            <a:off x="5764450" y="1237625"/>
            <a:ext cx="2771775" cy="3257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