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FXBNrtZODfVuOLzzVrPEtGPEbK9Pyvpk/view?usp=sharing" TargetMode="External"/><Relationship Id="rId3" Type="http://schemas.openxmlformats.org/officeDocument/2006/relationships/hyperlink" Target="https://drive.google.com/file/d/1qFrEdQRzg3c1vwO3Hp7G497lAZlP-3_R/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guides students in how to begin with their research by thinking about what they already know, brainstorming research questions, and identifying keywords.  The lesson references items and research topics from the 12th-grade cornerstone project, When should people fight for change?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Starting Research</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Freedmen’s Bureau_Introduction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D2.His.12.9-12. Use questions generated about multiple historical sources to pursue further inquiry and investigate additional sources.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5f8e5cbe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5f8e5cbe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class resources and needs, either have students read this text from the screen or distribute Freedmen's Bureau: Introduction handouts for students to read.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try this with another source about the Freedmen's Bureau! Work with your group to read this text. What can you learn from this source about the Freedmen's Bureau? What important ideas does this source raise that you want to learn more about?"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add research questions and keywords to the "Keywords. . ." column of the Starting Research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groups to share out and model adding information to class anchor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work to find out more about how the Freedmen's Bureau helped freed slaves become educated.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decide to look for modern day schools or universities that were founded by the Freedmen's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ask how the Freedmen's Bureau affected the implementation of the U.S. public school system.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Act to Establish a Bureau for the Relief of Freedmen and Refugees, Gale, courtesy of the D.C. Public Library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5f8e5cbe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5f8e5cbe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work independently on this task using their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"Draw a line across the bottom of your Starting Research handout below where you stopped working. If you filled up the whole page, flip your paper over and use the back."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read this text from the screen silently.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"This is an image of the Freedmen's Bureau issuing rations "to the old and sick" in 1866."</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"Add at least one research question and one keyword generated by this source to your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the handouts and use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Think about what you already know:</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Freedmen's Bureau was established to help former slaves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Brainstorm questions: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rations did the bureau hand out to people?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were there so many sick or old slaves who needed the bureau's help?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did the bureau give out to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keywords: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Freedmen's Bureau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illustration of the Freedmen's Bureau issuing rations "to the old and sick," courtesy of the Digital Public Library of America</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do you get started on researching a topic such as how the Freedmen's Bureau fought discrimination and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 you do first?"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Many students may not know anything about the Freedmen's Bureau, and be unsure about where to start.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look up what the Freedmen's Bureau was in a reference text.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Freedmen's School, Britannica, courtesy of the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5f8e5cbe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5f8e5cbe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process of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research is a process, it is more than just doing a quick search or reading the encyclopedia.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research we need to:</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Gather</a:t>
            </a:r>
            <a:r>
              <a:rPr lang="en">
                <a:solidFill>
                  <a:schemeClr val="dk1"/>
                </a:solidFill>
              </a:rPr>
              <a:t> information from multiple sources.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Explore</a:t>
            </a:r>
            <a:r>
              <a:rPr lang="en">
                <a:solidFill>
                  <a:schemeClr val="dk1"/>
                </a:solidFill>
              </a:rPr>
              <a:t> different points of view and bias.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Analyze</a:t>
            </a:r>
            <a:r>
              <a:rPr lang="en">
                <a:solidFill>
                  <a:schemeClr val="dk1"/>
                </a:solidFill>
              </a:rPr>
              <a:t> evidence and evaluate arguments.</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Develop</a:t>
            </a:r>
            <a:r>
              <a:rPr lang="en">
                <a:solidFill>
                  <a:schemeClr val="dk1"/>
                </a:solidFill>
              </a:rPr>
              <a:t> an understanding of a topic.</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Record</a:t>
            </a:r>
            <a:r>
              <a:rPr lang="en">
                <a:solidFill>
                  <a:schemeClr val="dk1"/>
                </a:solidFill>
              </a:rPr>
              <a:t> what is learned.</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Show</a:t>
            </a:r>
            <a:r>
              <a:rPr lang="en">
                <a:solidFill>
                  <a:schemeClr val="dk1"/>
                </a:solidFill>
              </a:rPr>
              <a:t> the sources of information in a bibliography with correct notation.</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e5f8e5cbe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e5f8e5cbe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expert researchers need to organize their thinking and make a plan before researching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first step in this process is to think about what you already know about a topic. If you don't know anything at all, you can use a reference like a dictionary or an encyclopedia to obtain a general overview. The next step would be to brainstorm important questions about your topic that you need to answer in your research. Finally, identify keywords from these questions to search for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Divide the class into small groups or pairs depending upon your class needs and explain that students will be practicing this process with their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Starting Research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a teacher-made "Starting Research" anchor chart that mirrors the handout. This anchor chart will be created during the lesson and be displayed as a reference in the room after its completion. Throughout the lesson you will use this to chart to model to research process, adding information as students add to their handouts.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5f8e5cbe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5f8e5cbe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example, if you were researching the Freedmen's Bureau, you might not know anything at all about this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slide. Say, "In that case, look at a general source like a dictionary or an encyclopedia to get a basic understanding of what the Freedmen's Bureau was. For example, if you looked up the Freedmen's Bureau in the Encyclopedia Britannica, this is the result."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groups to read this text from the screen and use the "Think about what you already know. . ." column of their Starting Research handouts to record general information they can learn about the Freedmen's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several minutes, call on groups to share out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adding information to "Starting Research" chart as students share 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Freedmen's Bureau was an organization set up by the government after the Civil War.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was created to help African Americans who had been slaves transition to freedom.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 provided aid to 4 million African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was another name for the U.S. Bureau of Refugees, Freedmen, and Abandoned Lands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Freedmen's Bureau, Britannica, courtesy of the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5f8e5cbe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5f8e5cbe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step is to brainstorm questions to guide your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"You need to think deeply about exactly what it is you want to understand about your topic. Think about why you are doing this research. What is your goal? What do you want to be able to explain to others about this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discuss within their groups and generate some questions to ask to better understand the Freedmen's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their questions in the "Brainstorm questions. . ." column of the Starting Research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groups to share out answers and model adding questions to class "Starting Research" anchor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were the goals of the Freedmen's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 it successful?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happened to the Freedmen's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are some of the things that the Freedmen's Bureau did?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Were people opposed to the Freedmen's Bureau?</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5f8e5cbe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5f8e5cbe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last step is to identify the most important words and ideas from these questions and our thinking about the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"Looking at our research questions, what are some keywords you notice?"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work in groups to identify keywords and add them to the "Identify keywords. . ." column of their Starting Research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students to share out keywords and ask why they chose those words or ideas as important.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adding key words to class anchor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Freedman's Bureau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slave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effect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legacy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opponents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enemy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5f8e5cbe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5f8e5cbe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starting research, these keywords can be used in many different ways.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two examples on the screen of searches using keywords.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"You can look for these terms in text features of books and magazines.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"You can also enter keywords in online search engines, databases, and dictionaries. Instead of typing in your whole research question, simply use keywords in different combinations within the search box of a search engine."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"Notice the search box in each of these examples. The keywords are slightly different to yield different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are the search engines? What are the keywords used in each?"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DCPL (Gale database): Freedmen's Bureau 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ABC-CLIO database: Freedmen's Bureau enemy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Gale, courtesy of the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African American Experience, courtesy of the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5f8e5cbe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5f8e5cbe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you research and learn more, your thinking about a topic may change. For example, you may learn that President Andrew Johnson opposed the Freedmen's Bureau. In that case, you could add a question to your research questions asking, 'Why did President Johnson oppose the Freedmen's Bureau?' You could also add a keyword, "Andrew Johnson" to your keywords. That way, as you continue your research, you have different and more specific topics/subjects to 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adding information to class anchor chart. Instruct students to add to their Starting Research handouts.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Andrew Johnson Kicking out the Freedmens Bureau, Gale, courtesy of the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515175" y="1652100"/>
            <a:ext cx="3492000" cy="1839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Where do I start?</a:t>
            </a:r>
            <a:endParaRPr sz="5000"/>
          </a:p>
        </p:txBody>
      </p:sp>
      <p:sp>
        <p:nvSpPr>
          <p:cNvPr id="38" name="Google Shape;38;p8"/>
          <p:cNvSpPr txBox="1"/>
          <p:nvPr/>
        </p:nvSpPr>
        <p:spPr>
          <a:xfrm>
            <a:off x="257913" y="4293375"/>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3</a:t>
            </a:r>
            <a:endParaRPr>
              <a:solidFill>
                <a:srgbClr val="005C66"/>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a:t>
            </a:r>
            <a:r>
              <a:rPr lang="en"/>
              <a:t> thought. . .then I learned. . .now I'll look for. . .</a:t>
            </a:r>
            <a:endParaRPr/>
          </a:p>
        </p:txBody>
      </p:sp>
      <p:pic>
        <p:nvPicPr>
          <p:cNvPr id="98" name="Google Shape;98;p17"/>
          <p:cNvPicPr preferRelativeResize="0"/>
          <p:nvPr/>
        </p:nvPicPr>
        <p:blipFill>
          <a:blip r:embed="rId3">
            <a:alphaModFix/>
          </a:blip>
          <a:stretch>
            <a:fillRect/>
          </a:stretch>
        </p:blipFill>
        <p:spPr>
          <a:xfrm>
            <a:off x="2747775" y="1232650"/>
            <a:ext cx="3648425" cy="3609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04" name="Google Shape;104;p18"/>
          <p:cNvSpPr txBox="1"/>
          <p:nvPr/>
        </p:nvSpPr>
        <p:spPr>
          <a:xfrm>
            <a:off x="379050" y="3958150"/>
            <a:ext cx="8385900" cy="9126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900"/>
              </a:spcAft>
              <a:buNone/>
            </a:pPr>
            <a:r>
              <a:rPr lang="en" sz="2200">
                <a:solidFill>
                  <a:srgbClr val="005C66"/>
                </a:solidFill>
                <a:latin typeface="Helvetica Neue"/>
                <a:ea typeface="Helvetica Neue"/>
                <a:cs typeface="Helvetica Neue"/>
                <a:sym typeface="Helvetica Neue"/>
              </a:rPr>
              <a:t>What research question(s) or keyword(s) does this image generate for you about the Freedmen's Bureau?</a:t>
            </a:r>
            <a:endParaRPr sz="2200" u="sng">
              <a:solidFill>
                <a:srgbClr val="005C66"/>
              </a:solidFill>
              <a:latin typeface="Helvetica Neue"/>
              <a:ea typeface="Helvetica Neue"/>
              <a:cs typeface="Helvetica Neue"/>
              <a:sym typeface="Helvetica Neue"/>
            </a:endParaRPr>
          </a:p>
        </p:txBody>
      </p:sp>
      <p:pic>
        <p:nvPicPr>
          <p:cNvPr id="105" name="Google Shape;105;p18"/>
          <p:cNvPicPr preferRelativeResize="0"/>
          <p:nvPr/>
        </p:nvPicPr>
        <p:blipFill>
          <a:blip r:embed="rId3">
            <a:alphaModFix/>
          </a:blip>
          <a:stretch>
            <a:fillRect/>
          </a:stretch>
        </p:blipFill>
        <p:spPr>
          <a:xfrm>
            <a:off x="2675375" y="1078025"/>
            <a:ext cx="3557908" cy="2727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4" name="Google Shape;44;p9"/>
          <p:cNvSpPr/>
          <p:nvPr/>
        </p:nvSpPr>
        <p:spPr>
          <a:xfrm>
            <a:off x="5887825" y="849425"/>
            <a:ext cx="2852100" cy="1316400"/>
          </a:xfrm>
          <a:prstGeom prst="wedgeRoundRectCallout">
            <a:avLst>
              <a:gd fmla="val -41089" name="adj1"/>
              <a:gd fmla="val 84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do I do </a:t>
            </a:r>
            <a:r>
              <a:rPr lang="en" sz="2200" u="sng"/>
              <a:t>first</a:t>
            </a:r>
            <a:r>
              <a:rPr lang="en" sz="2200"/>
              <a:t> to get started on my </a:t>
            </a:r>
            <a:r>
              <a:rPr b="1" lang="en" sz="2200"/>
              <a:t>research</a:t>
            </a:r>
            <a:r>
              <a:rPr lang="en" sz="2200"/>
              <a:t>?</a:t>
            </a:r>
            <a:endParaRPr sz="2200">
              <a:solidFill>
                <a:srgbClr val="000000"/>
              </a:solidFill>
            </a:endParaRPr>
          </a:p>
        </p:txBody>
      </p:sp>
      <p:pic>
        <p:nvPicPr>
          <p:cNvPr id="45" name="Google Shape;45;p9"/>
          <p:cNvPicPr preferRelativeResize="0"/>
          <p:nvPr/>
        </p:nvPicPr>
        <p:blipFill>
          <a:blip r:embed="rId3">
            <a:alphaModFix/>
          </a:blip>
          <a:stretch>
            <a:fillRect/>
          </a:stretch>
        </p:blipFill>
        <p:spPr>
          <a:xfrm>
            <a:off x="475300" y="1225025"/>
            <a:ext cx="5085126" cy="35151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Review</a:t>
            </a:r>
            <a:endParaRPr/>
          </a:p>
        </p:txBody>
      </p:sp>
      <p:sp>
        <p:nvSpPr>
          <p:cNvPr id="51" name="Google Shape;51;p10"/>
          <p:cNvSpPr txBox="1"/>
          <p:nvPr/>
        </p:nvSpPr>
        <p:spPr>
          <a:xfrm>
            <a:off x="2459350" y="608450"/>
            <a:ext cx="4773900" cy="4386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Gather</a:t>
            </a:r>
            <a:r>
              <a:rPr lang="en" sz="2000">
                <a:solidFill>
                  <a:srgbClr val="005C66"/>
                </a:solidFill>
                <a:latin typeface="Helvetica Neue"/>
                <a:ea typeface="Helvetica Neue"/>
                <a:cs typeface="Helvetica Neue"/>
                <a:sym typeface="Helvetica Neue"/>
              </a:rPr>
              <a:t> information from multiple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Explore</a:t>
            </a:r>
            <a:r>
              <a:rPr lang="en" sz="2000">
                <a:solidFill>
                  <a:srgbClr val="005C66"/>
                </a:solidFill>
                <a:latin typeface="Helvetica Neue"/>
                <a:ea typeface="Helvetica Neue"/>
                <a:cs typeface="Helvetica Neue"/>
                <a:sym typeface="Helvetica Neue"/>
              </a:rPr>
              <a:t> different points of view and bias.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Analyze</a:t>
            </a:r>
            <a:r>
              <a:rPr lang="en" sz="2000">
                <a:solidFill>
                  <a:srgbClr val="005C66"/>
                </a:solidFill>
                <a:latin typeface="Helvetica Neue"/>
                <a:ea typeface="Helvetica Neue"/>
                <a:cs typeface="Helvetica Neue"/>
                <a:sym typeface="Helvetica Neue"/>
              </a:rPr>
              <a:t> evidence and evaluate arguments.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Develop</a:t>
            </a:r>
            <a:r>
              <a:rPr lang="en" sz="2000">
                <a:solidFill>
                  <a:srgbClr val="005C66"/>
                </a:solidFill>
                <a:latin typeface="Helvetica Neue"/>
                <a:ea typeface="Helvetica Neue"/>
                <a:cs typeface="Helvetica Neue"/>
                <a:sym typeface="Helvetica Neue"/>
              </a:rPr>
              <a:t> an understanding of a topic.</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Record</a:t>
            </a:r>
            <a:r>
              <a:rPr lang="en" sz="2000">
                <a:solidFill>
                  <a:srgbClr val="005C66"/>
                </a:solidFill>
                <a:latin typeface="Helvetica Neue"/>
                <a:ea typeface="Helvetica Neue"/>
                <a:cs typeface="Helvetica Neue"/>
                <a:sym typeface="Helvetica Neue"/>
              </a:rPr>
              <a:t> what is learned.</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b="1" lang="en" sz="2000">
                <a:solidFill>
                  <a:srgbClr val="005C66"/>
                </a:solidFill>
                <a:latin typeface="Helvetica Neue"/>
                <a:ea typeface="Helvetica Neue"/>
                <a:cs typeface="Helvetica Neue"/>
                <a:sym typeface="Helvetica Neue"/>
              </a:rPr>
              <a:t>Show</a:t>
            </a:r>
            <a:r>
              <a:rPr lang="en" sz="2000">
                <a:solidFill>
                  <a:srgbClr val="005C66"/>
                </a:solidFill>
                <a:latin typeface="Helvetica Neue"/>
                <a:ea typeface="Helvetica Neue"/>
                <a:cs typeface="Helvetica Neue"/>
                <a:sym typeface="Helvetica Neue"/>
              </a:rPr>
              <a:t> the sources of information in a bibliography with correct notation.</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Introduction</a:t>
            </a:r>
            <a:endParaRPr/>
          </a:p>
        </p:txBody>
      </p:sp>
      <p:sp>
        <p:nvSpPr>
          <p:cNvPr id="57" name="Google Shape;57;p11"/>
          <p:cNvSpPr/>
          <p:nvPr/>
        </p:nvSpPr>
        <p:spPr>
          <a:xfrm>
            <a:off x="588700" y="1050800"/>
            <a:ext cx="4929300" cy="1004400"/>
          </a:xfrm>
          <a:prstGeom prst="wedgeRoundRectCallout">
            <a:avLst>
              <a:gd fmla="val 60246" name="adj1"/>
              <a:gd fmla="val 4285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can I get ready to research my topic? What do I need to do </a:t>
            </a:r>
            <a:r>
              <a:rPr b="1" lang="en" sz="2200"/>
              <a:t>first</a:t>
            </a:r>
            <a:r>
              <a:rPr lang="en" sz="2200"/>
              <a:t>?</a:t>
            </a:r>
            <a:endParaRPr sz="2200"/>
          </a:p>
        </p:txBody>
      </p:sp>
      <p:sp>
        <p:nvSpPr>
          <p:cNvPr id="58" name="Google Shape;58;p11"/>
          <p:cNvSpPr txBox="1"/>
          <p:nvPr/>
        </p:nvSpPr>
        <p:spPr>
          <a:xfrm>
            <a:off x="880375" y="2256575"/>
            <a:ext cx="4158300" cy="24843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endParaRPr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0"/>
              </a:spcAft>
              <a:buClr>
                <a:schemeClr val="dk1"/>
              </a:buClr>
              <a:buSzPts val="1100"/>
              <a:buFont typeface="Arial"/>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endParaRPr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3:</a:t>
            </a:r>
            <a:r>
              <a:rPr lang="en" sz="2400">
                <a:solidFill>
                  <a:srgbClr val="005C66"/>
                </a:solidFill>
                <a:latin typeface="Helvetica Neue"/>
                <a:ea typeface="Helvetica Neue"/>
                <a:cs typeface="Helvetica Neue"/>
                <a:sym typeface="Helvetica Neue"/>
              </a:rPr>
              <a:t> Identify </a:t>
            </a:r>
            <a:r>
              <a:rPr lang="en" sz="2400" u="sng">
                <a:solidFill>
                  <a:srgbClr val="005C66"/>
                </a:solidFill>
                <a:latin typeface="Helvetica Neue"/>
                <a:ea typeface="Helvetica Neue"/>
                <a:cs typeface="Helvetica Neue"/>
                <a:sym typeface="Helvetica Neue"/>
              </a:rPr>
              <a:t>keywords</a:t>
            </a:r>
            <a:endParaRPr sz="2400" u="sng">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Think About What You Already Know</a:t>
            </a:r>
            <a:endParaRPr/>
          </a:p>
        </p:txBody>
      </p:sp>
      <p:pic>
        <p:nvPicPr>
          <p:cNvPr id="64" name="Google Shape;64;p12"/>
          <p:cNvPicPr preferRelativeResize="0"/>
          <p:nvPr/>
        </p:nvPicPr>
        <p:blipFill>
          <a:blip r:embed="rId3">
            <a:alphaModFix/>
          </a:blip>
          <a:stretch>
            <a:fillRect/>
          </a:stretch>
        </p:blipFill>
        <p:spPr>
          <a:xfrm>
            <a:off x="2051650" y="1099500"/>
            <a:ext cx="5040700" cy="3731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Brainstorm Questions</a:t>
            </a:r>
            <a:endParaRPr/>
          </a:p>
        </p:txBody>
      </p:sp>
      <p:sp>
        <p:nvSpPr>
          <p:cNvPr id="70" name="Google Shape;70;p13"/>
          <p:cNvSpPr/>
          <p:nvPr/>
        </p:nvSpPr>
        <p:spPr>
          <a:xfrm>
            <a:off x="3053400" y="1107125"/>
            <a:ext cx="5778900" cy="1206900"/>
          </a:xfrm>
          <a:prstGeom prst="wedgeRoundRectCallout">
            <a:avLst>
              <a:gd fmla="val -56321" name="adj1"/>
              <a:gd fmla="val 3268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200"/>
              <a:t>What am I trying to find out or understand</a:t>
            </a:r>
            <a:r>
              <a:rPr lang="en" sz="2200"/>
              <a:t> about the Freedmen's Bureau?</a:t>
            </a:r>
            <a:endParaRPr sz="2200"/>
          </a:p>
        </p:txBody>
      </p:sp>
      <p:sp>
        <p:nvSpPr>
          <p:cNvPr id="71" name="Google Shape;71;p13"/>
          <p:cNvSpPr txBox="1"/>
          <p:nvPr/>
        </p:nvSpPr>
        <p:spPr>
          <a:xfrm>
            <a:off x="3835525" y="2571750"/>
            <a:ext cx="4417800" cy="20595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endParaRPr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0"/>
              </a:spcAft>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a:t>
            </a:r>
            <a:r>
              <a:rPr b="1" lang="en" sz="2400">
                <a:solidFill>
                  <a:srgbClr val="005C66"/>
                </a:solidFill>
                <a:latin typeface="Helvetica Neue"/>
                <a:ea typeface="Helvetica Neue"/>
                <a:cs typeface="Helvetica Neue"/>
                <a:sym typeface="Helvetica Neue"/>
              </a:rPr>
              <a:t>Brainstorm </a:t>
            </a:r>
            <a:r>
              <a:rPr b="1" lang="en" sz="2400" u="sng">
                <a:solidFill>
                  <a:srgbClr val="005C66"/>
                </a:solidFill>
                <a:latin typeface="Helvetica Neue"/>
                <a:ea typeface="Helvetica Neue"/>
                <a:cs typeface="Helvetica Neue"/>
                <a:sym typeface="Helvetica Neue"/>
              </a:rPr>
              <a:t>questions</a:t>
            </a:r>
            <a:endParaRPr b="1"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lang="en" sz="2400">
                <a:solidFill>
                  <a:srgbClr val="005C66"/>
                </a:solidFill>
                <a:latin typeface="Helvetica Neue"/>
                <a:ea typeface="Helvetica Neue"/>
                <a:cs typeface="Helvetica Neue"/>
                <a:sym typeface="Helvetica Neue"/>
              </a:rPr>
              <a:t>Step 3:</a:t>
            </a:r>
            <a:r>
              <a:rPr lang="en" sz="2400">
                <a:solidFill>
                  <a:srgbClr val="005C66"/>
                </a:solidFill>
                <a:latin typeface="Helvetica Neue"/>
                <a:ea typeface="Helvetica Neue"/>
                <a:cs typeface="Helvetica Neue"/>
                <a:sym typeface="Helvetica Neue"/>
              </a:rPr>
              <a:t> Identify </a:t>
            </a:r>
            <a:r>
              <a:rPr lang="en" sz="2400" u="sng">
                <a:solidFill>
                  <a:srgbClr val="005C66"/>
                </a:solidFill>
                <a:latin typeface="Helvetica Neue"/>
                <a:ea typeface="Helvetica Neue"/>
                <a:cs typeface="Helvetica Neue"/>
                <a:sym typeface="Helvetica Neue"/>
              </a:rPr>
              <a:t>keywords</a:t>
            </a:r>
            <a:endParaRPr sz="2400" u="sng">
              <a:solidFill>
                <a:srgbClr val="005C66"/>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Identify Keywords</a:t>
            </a:r>
            <a:endParaRPr/>
          </a:p>
        </p:txBody>
      </p:sp>
      <p:sp>
        <p:nvSpPr>
          <p:cNvPr id="77" name="Google Shape;77;p14"/>
          <p:cNvSpPr/>
          <p:nvPr/>
        </p:nvSpPr>
        <p:spPr>
          <a:xfrm>
            <a:off x="588700" y="1050800"/>
            <a:ext cx="5069700" cy="1432800"/>
          </a:xfrm>
          <a:prstGeom prst="wedgeRoundRectCallout">
            <a:avLst>
              <a:gd fmla="val 60246" name="adj1"/>
              <a:gd fmla="val 4285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are the most important words and ideas I need to know about the Freedmen's Bureau?</a:t>
            </a:r>
            <a:endParaRPr sz="2200"/>
          </a:p>
        </p:txBody>
      </p:sp>
      <p:sp>
        <p:nvSpPr>
          <p:cNvPr id="78" name="Google Shape;78;p14"/>
          <p:cNvSpPr txBox="1"/>
          <p:nvPr/>
        </p:nvSpPr>
        <p:spPr>
          <a:xfrm>
            <a:off x="880300" y="2718500"/>
            <a:ext cx="4637700" cy="20595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endParaRPr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0"/>
              </a:spcAft>
              <a:buNone/>
            </a:pPr>
            <a:r>
              <a:rPr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endParaRPr sz="2400" u="sng">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3:</a:t>
            </a:r>
            <a:r>
              <a:rPr b="1" lang="en" sz="2400">
                <a:solidFill>
                  <a:srgbClr val="005C66"/>
                </a:solidFill>
                <a:latin typeface="Helvetica Neue"/>
                <a:ea typeface="Helvetica Neue"/>
                <a:cs typeface="Helvetica Neue"/>
                <a:sym typeface="Helvetica Neue"/>
              </a:rPr>
              <a:t> Identify </a:t>
            </a:r>
            <a:r>
              <a:rPr b="1" lang="en" sz="2400" u="sng">
                <a:solidFill>
                  <a:srgbClr val="005C66"/>
                </a:solidFill>
                <a:latin typeface="Helvetica Neue"/>
                <a:ea typeface="Helvetica Neue"/>
                <a:cs typeface="Helvetica Neue"/>
                <a:sym typeface="Helvetica Neue"/>
              </a:rPr>
              <a:t>keywords</a:t>
            </a:r>
            <a:endParaRPr b="1" sz="2400" u="sng">
              <a:solidFill>
                <a:srgbClr val="005C66"/>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Identify Keywords</a:t>
            </a:r>
            <a:endParaRPr/>
          </a:p>
        </p:txBody>
      </p:sp>
      <p:pic>
        <p:nvPicPr>
          <p:cNvPr id="84" name="Google Shape;84;p15"/>
          <p:cNvPicPr preferRelativeResize="0"/>
          <p:nvPr/>
        </p:nvPicPr>
        <p:blipFill>
          <a:blip r:embed="rId3">
            <a:alphaModFix/>
          </a:blip>
          <a:stretch>
            <a:fillRect/>
          </a:stretch>
        </p:blipFill>
        <p:spPr>
          <a:xfrm>
            <a:off x="2000474" y="995175"/>
            <a:ext cx="5143074" cy="1542100"/>
          </a:xfrm>
          <a:prstGeom prst="rect">
            <a:avLst/>
          </a:prstGeom>
          <a:noFill/>
          <a:ln cap="flat" cmpd="sng" w="19050">
            <a:solidFill>
              <a:schemeClr val="dk2"/>
            </a:solidFill>
            <a:prstDash val="solid"/>
            <a:round/>
            <a:headEnd len="sm" w="sm" type="none"/>
            <a:tailEnd len="sm" w="sm" type="none"/>
          </a:ln>
        </p:spPr>
      </p:pic>
      <p:pic>
        <p:nvPicPr>
          <p:cNvPr id="85" name="Google Shape;85;p15"/>
          <p:cNvPicPr preferRelativeResize="0"/>
          <p:nvPr/>
        </p:nvPicPr>
        <p:blipFill>
          <a:blip r:embed="rId4">
            <a:alphaModFix/>
          </a:blip>
          <a:stretch>
            <a:fillRect/>
          </a:stretch>
        </p:blipFill>
        <p:spPr>
          <a:xfrm>
            <a:off x="1941650" y="2683025"/>
            <a:ext cx="5260726" cy="2214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 thought. . .then I learned. . .now I'll look for. . .</a:t>
            </a:r>
            <a:endParaRPr/>
          </a:p>
        </p:txBody>
      </p:sp>
      <p:sp>
        <p:nvSpPr>
          <p:cNvPr id="91" name="Google Shape;91;p16"/>
          <p:cNvSpPr/>
          <p:nvPr/>
        </p:nvSpPr>
        <p:spPr>
          <a:xfrm>
            <a:off x="4754850" y="2026175"/>
            <a:ext cx="3771900" cy="1306200"/>
          </a:xfrm>
          <a:prstGeom prst="wedgeRoundRectCallout">
            <a:avLst>
              <a:gd fmla="val 9933" name="adj1"/>
              <a:gd fmla="val 7058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I </a:t>
            </a:r>
            <a:r>
              <a:rPr b="1" lang="en" sz="2200"/>
              <a:t>thought</a:t>
            </a:r>
            <a:r>
              <a:rPr lang="en" sz="2200"/>
              <a:t>. . .then I </a:t>
            </a:r>
            <a:r>
              <a:rPr b="1" lang="en" sz="2200"/>
              <a:t>learned</a:t>
            </a:r>
            <a:r>
              <a:rPr lang="en" sz="2200"/>
              <a:t>. . .now I'll </a:t>
            </a:r>
            <a:r>
              <a:rPr b="1" lang="en" sz="2200"/>
              <a:t>look for</a:t>
            </a:r>
            <a:r>
              <a:rPr lang="en" sz="2200"/>
              <a:t>. . .</a:t>
            </a:r>
            <a:endParaRPr sz="2200">
              <a:solidFill>
                <a:srgbClr val="000000"/>
              </a:solidFill>
            </a:endParaRPr>
          </a:p>
        </p:txBody>
      </p:sp>
      <p:pic>
        <p:nvPicPr>
          <p:cNvPr id="92" name="Google Shape;92;p16"/>
          <p:cNvPicPr preferRelativeResize="0"/>
          <p:nvPr/>
        </p:nvPicPr>
        <p:blipFill>
          <a:blip r:embed="rId3">
            <a:alphaModFix/>
          </a:blip>
          <a:stretch>
            <a:fillRect/>
          </a:stretch>
        </p:blipFill>
        <p:spPr>
          <a:xfrm>
            <a:off x="969100" y="1357325"/>
            <a:ext cx="3309758" cy="3481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