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HelveticaNeue-bold.fntdata"/><Relationship Id="rId10" Type="http://schemas.openxmlformats.org/officeDocument/2006/relationships/slide" Target="slides/slide5.xml"/><Relationship Id="rId21" Type="http://schemas.openxmlformats.org/officeDocument/2006/relationships/font" Target="fonts/HelveticaNeue-regular.fntdata"/><Relationship Id="rId13" Type="http://schemas.openxmlformats.org/officeDocument/2006/relationships/slide" Target="slides/slide8.xml"/><Relationship Id="rId24" Type="http://schemas.openxmlformats.org/officeDocument/2006/relationships/font" Target="fonts/HelveticaNeue-boldItalic.fntdata"/><Relationship Id="rId12" Type="http://schemas.openxmlformats.org/officeDocument/2006/relationships/slide" Target="slides/slide7.xml"/><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8PNVjPGIwqiV9Uz8_TG5xmJl-Wvw0kSN/view?usp=sharing" TargetMode="External"/><Relationship Id="rId3" Type="http://schemas.openxmlformats.org/officeDocument/2006/relationships/hyperlink" Target="https://drive.google.com/file/d/12wk9ubdC2FS92j7V6VViDHP2U7LltJ85/view?usp=sharing" TargetMode="External"/><Relationship Id="rId4" Type="http://schemas.openxmlformats.org/officeDocument/2006/relationships/hyperlink" Target="https://drive.google.com/file/d/1RwPgOR5-WUKy2hrEctid6BmUdICPpzxO/view?usp=sharing" TargetMode="External"/><Relationship Id="rId5" Type="http://schemas.openxmlformats.org/officeDocument/2006/relationships/hyperlink" Target="https://drive.google.com/file/d/1SaZt9xMkWUlJ7jMt4elp1VJ-mm_-zwFv/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time_continue=170&amp;v=urtJv9gxFS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About this lesson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lesson explains what it means to research.  It references items and research topics from the 12-grade cornerstone project, When should people fight for change?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Loving Your Enemies</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Ballot or the Bullet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MLK vs. Malcolm X</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Cornerstone 3</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W.11-12.7: Conduct short as well as more sustained research projects to answer a question (including a self-generated question) or solve a problem; narrow or broaden the inquiry when appropriate; synthesize multiple sources on the subject, demonstrating understanding of the subject under investigation.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W.11-12.9: Draw evidence from literary or informational texts to support analysis, reflection, and research.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W.11-12.6: Use technology, including the Internet, to produce, publish, and update individual or shared writing products in response to ongoing feedback, including new arguments or information.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W.11-12.8: Gather relevant information from multiple authoritative print and digital sources, using advanced searches effectively; assess the strengths and limitations of each source in terms of the task, purpose, and audience; integrate information into the text selectively to maintain the flow of ideas, avoiding plagiarism and overreliance on any one source and following a standard format for citation.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12.DC.10.3: Explain how African American leaders resisted discrimination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D2.His.4.9-12. Analyze complex and interacting factors that influenced the perspectives of people during different historical eras.</a:t>
            </a:r>
            <a:endParaRPr b="1"/>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6416773c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6416773c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6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classroom resources, students can read text from screen or from Ballot or the Bullet Speech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"This is a speech by another African American leader, Malcolm X. As you read this text, jot down the tactics that Malcolm X used to protest discrimination on your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record their thinking in the second column of the MLK vs. Malcolm X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Discuss what Malcolm X's tactics were and how they differed from MLK's.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Malcolm X also wanted to protest discrimination and thought that people should come together to stop it.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Malcolm X believed that discrimination should be protested by "whatever means necessary", not just by using non-violence.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Oxford African American Studies Center, "'Ballet or the Bullet' Speech (3 April 1964)" courtesy of D.C. Public Library</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6416773c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6416773c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doing research is not just collecting information. The point of research is to become an expert - to analyze the evidence in order to understand a topic.</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6416773c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6416773c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6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Draw student attention to the slide. Explain that these article titles and excerpts are to illustrate differences in tactics of Malcolm X and MLK; students do not need to read the texts or analyze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"These are just two examples of the many differences between Malcolm X and MLK."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"Now that you have researched the different points of view of two African American leaders on how to protest discrimination, you can analyze the evidence and draw your own conclusion about which tactic was more effective."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Engage class in a discussion about which tactic they believe was more effective and why.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Responses will vary, but must be based on evidence from previous slides.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Proquest, "Malcolm X to Organize Gun Clubs", courtesy of D.C. Public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Proquest, "Dr. King Planning To Disrupt Capital In Drive for Jobs", courtesy of D.C. Public Library</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6416773c8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6416773c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final part of the process of research is to record what we learn. Experts take notes to record what is learned and also to show where information came from.</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6416773c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e6416773c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"Imagine that all the facts we gather as we research are like blocks. If we just throw them all together without organizing them, we will not be able to find the information we need later."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to help you organize your thinking, you need to take notes and organize them into groups that make sense.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example, you could organize all your information about MLK's tactics into one group, and all of Malcolm X's tactics into another group like we did in the handout during the lesson. Then, as you continue researching you would add information to each group.</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6416773c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e6416773c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as we research, we will likely discover new groups of information to add to our notes - such as another tactic that a different African American leader used to protest discrimination.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that they will also want to keep track of where they obtain information, so they can go back later to find more information and/or cite their sources in their bibliography.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this is just the start of the process of research. Real research would require students to spend more time looking at more sources, recording more information, and doing a more in-depth analysis of what they learn.</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the first guiding question, "What is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what they think of when they hear the word research. What images, memories, or ideas come to mind?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the second guiding question, "How can you do research in your city?"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where they research in their city. What tools would they need?</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e6416773c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e6416773c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when you research, you study something in detail to discover facts and reach new conclusions about a topic.</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6416773c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6416773c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"People do research to become experts about something. An expert is someone who has a special skill or knowledge about a topic. An expert does not just accept what other people say is true."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"An expert does not just read about what other people think, they examine the evidence and come to their own conclusion."</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e6416773c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e6416773c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research is a process, it is more than just doing a quick search or reading the encyclopedia.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research we need to:</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Gather</a:t>
            </a:r>
            <a:r>
              <a:rPr lang="en">
                <a:solidFill>
                  <a:schemeClr val="dk1"/>
                </a:solidFill>
              </a:rPr>
              <a:t> information from multiple sources.</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Explore</a:t>
            </a:r>
            <a:r>
              <a:rPr lang="en">
                <a:solidFill>
                  <a:schemeClr val="dk1"/>
                </a:solidFill>
              </a:rPr>
              <a:t> different points of view and bias.</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Analyze</a:t>
            </a:r>
            <a:r>
              <a:rPr lang="en">
                <a:solidFill>
                  <a:schemeClr val="dk1"/>
                </a:solidFill>
              </a:rPr>
              <a:t> evidence and evaluate arguments.</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Develop</a:t>
            </a:r>
            <a:r>
              <a:rPr lang="en">
                <a:solidFill>
                  <a:schemeClr val="dk1"/>
                </a:solidFill>
              </a:rPr>
              <a:t> an understanding of a topic.</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Record</a:t>
            </a:r>
            <a:r>
              <a:rPr lang="en">
                <a:solidFill>
                  <a:schemeClr val="dk1"/>
                </a:solidFill>
              </a:rPr>
              <a:t> what is learned.</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Show</a:t>
            </a:r>
            <a:r>
              <a:rPr lang="en">
                <a:solidFill>
                  <a:schemeClr val="dk1"/>
                </a:solidFill>
              </a:rPr>
              <a:t> the sources for information in a bibliography with correct notation.</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6416773c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6416773c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a </a:t>
            </a:r>
            <a:r>
              <a:rPr i="1" lang="en">
                <a:solidFill>
                  <a:schemeClr val="dk1"/>
                </a:solidFill>
              </a:rPr>
              <a:t>source</a:t>
            </a:r>
            <a:r>
              <a:rPr lang="en">
                <a:solidFill>
                  <a:schemeClr val="dk1"/>
                </a:solidFill>
              </a:rPr>
              <a:t> is any place or reference you obtain information from. A source could be a book, magazine, article, website, video, or even an audio clip.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"When you gather information, why would it be important to use more than one source?"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that if you use one source and it turns out to be wrong you will have an erroneous understanding of something. By using many sources, you can gather more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Learning from several different sources helps you find out new information about a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Using many sources gives you different perspectives - not all people may agree about the same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By using multiple sources, you are better able to determine how trustworthy one source is compared to another.</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6416773c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6416773c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Pass out MLK vs. Malcom X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classroom resources, students can read text from screen or from Loving Your Enemies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"For example, imagine that you are doing research to understand the different tactics used by African American leaders to resist discrimination. As part of your research, you find this resource about Martin Luther King Jr."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can we learn about Martin Luther King Jr.'s tactics for resisting discrimination from this source? Read this text and jot your thinking in the first column of your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Lead a short class discussion to share out answers.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Martin Luther King Jr. believed in nonviolent methods to confront discrimination.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 based this on his beliefs as a Christian minister.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leader, he brought hundreds of thousands of people together from many racial groups.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Gale, "Loving Your Enemies" courtesy of the D.C. Public Libraries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6416773c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6416773c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6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"Does this mean you are done researching the tactics of African American leaders? Of course not! There may be more to learn about MLK's tactics. You are just getting started! For example, you could keep researching and find this video. What else can you learn about MLK's tactics from this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students jot new information they learn about MLK's tactics in the first column of their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Play video and hold a brief discussion to share out answers.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Martin Luther King Jr.'s goal was to have so many people be arrested that they would fill the jails. He believed that this would show how determined people were to be free and to show people everywhere how African Americans were being discriminated against.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Protesters are singing, smiling, and clapping as they are arrested.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MLK wanted to use nonviolence to appeal to the public's conscience.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Access Video On Demand, "Fill the Jails" courtesy of D.C. Public Library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6416773c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6416773c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you need to explore different points of view and bias.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a "point of view" is a way of thinking about, or an opinion about, a topic. Different people can have different points of view on the same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that an expert does not just accept what someone says is true. To become experts you have to look at all the evidence, all the different points of view and analyze it all for yourself.</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606075" y="1652100"/>
            <a:ext cx="3302400" cy="1839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What is Research?</a:t>
            </a:r>
            <a:endParaRPr sz="5000"/>
          </a:p>
        </p:txBody>
      </p:sp>
      <p:sp>
        <p:nvSpPr>
          <p:cNvPr id="38" name="Google Shape;38;p8"/>
          <p:cNvSpPr txBox="1"/>
          <p:nvPr/>
        </p:nvSpPr>
        <p:spPr>
          <a:xfrm>
            <a:off x="396224" y="4264225"/>
            <a:ext cx="37221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High School, Lesson 1</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386775" y="346000"/>
            <a:ext cx="1953950" cy="4451500"/>
          </a:xfrm>
          <a:prstGeom prst="rect">
            <a:avLst/>
          </a:prstGeom>
          <a:noFill/>
          <a:ln cap="flat" cmpd="sng" w="19050">
            <a:solidFill>
              <a:schemeClr val="dk2"/>
            </a:solidFill>
            <a:prstDash val="solid"/>
            <a:round/>
            <a:headEnd len="sm" w="sm" type="none"/>
            <a:tailEnd len="sm" w="sm" type="none"/>
          </a:ln>
        </p:spPr>
      </p:pic>
      <p:pic>
        <p:nvPicPr>
          <p:cNvPr id="40" name="Google Shape;40;p8"/>
          <p:cNvPicPr preferRelativeResize="0"/>
          <p:nvPr/>
        </p:nvPicPr>
        <p:blipFill>
          <a:blip r:embed="rId4">
            <a:alphaModFix/>
          </a:blip>
          <a:stretch>
            <a:fillRect/>
          </a:stretch>
        </p:blipFill>
        <p:spPr>
          <a:xfrm>
            <a:off x="6472400" y="346000"/>
            <a:ext cx="2321049" cy="44515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Explore different points of view and bias</a:t>
            </a:r>
            <a:endParaRPr/>
          </a:p>
        </p:txBody>
      </p:sp>
      <p:pic>
        <p:nvPicPr>
          <p:cNvPr id="96" name="Google Shape;96;p17"/>
          <p:cNvPicPr preferRelativeResize="0"/>
          <p:nvPr/>
        </p:nvPicPr>
        <p:blipFill>
          <a:blip r:embed="rId3">
            <a:alphaModFix/>
          </a:blip>
          <a:stretch>
            <a:fillRect/>
          </a:stretch>
        </p:blipFill>
        <p:spPr>
          <a:xfrm>
            <a:off x="2546050" y="1017550"/>
            <a:ext cx="4051900" cy="381312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Process of Research</a:t>
            </a:r>
            <a:endParaRPr/>
          </a:p>
        </p:txBody>
      </p:sp>
      <p:sp>
        <p:nvSpPr>
          <p:cNvPr id="102" name="Google Shape;102;p18"/>
          <p:cNvSpPr txBox="1"/>
          <p:nvPr/>
        </p:nvSpPr>
        <p:spPr>
          <a:xfrm>
            <a:off x="1935750" y="1002525"/>
            <a:ext cx="5272500" cy="3678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Gather information from multiple sources.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Explore different points of view and bias.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Analyze evidence and evaluate arguments.</a:t>
            </a:r>
            <a:endParaRPr b="1"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Develop an understanding of a topic.</a:t>
            </a:r>
            <a:endParaRPr b="1"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Record what is learned.</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Show the sources for information in a bibliography with correct notation.</a:t>
            </a:r>
            <a:endParaRPr sz="2000">
              <a:solidFill>
                <a:srgbClr val="005C66"/>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Analyze evidence and develop your own understanding</a:t>
            </a:r>
            <a:endParaRPr/>
          </a:p>
        </p:txBody>
      </p:sp>
      <p:sp>
        <p:nvSpPr>
          <p:cNvPr id="108" name="Google Shape;108;p19"/>
          <p:cNvSpPr/>
          <p:nvPr/>
        </p:nvSpPr>
        <p:spPr>
          <a:xfrm>
            <a:off x="3495675" y="2125450"/>
            <a:ext cx="1866600" cy="1200600"/>
          </a:xfrm>
          <a:prstGeom prst="wedgeRoundRectCallout">
            <a:avLst>
              <a:gd fmla="val 40598" name="adj1"/>
              <a:gd fmla="val 828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000"/>
              <a:t>Why do we do </a:t>
            </a:r>
            <a:r>
              <a:rPr b="1" lang="en" sz="2000"/>
              <a:t>research</a:t>
            </a:r>
            <a:r>
              <a:rPr lang="en" sz="2000"/>
              <a:t>?</a:t>
            </a:r>
            <a:endParaRPr sz="2000"/>
          </a:p>
        </p:txBody>
      </p:sp>
      <p:pic>
        <p:nvPicPr>
          <p:cNvPr id="109" name="Google Shape;109;p19"/>
          <p:cNvPicPr preferRelativeResize="0"/>
          <p:nvPr/>
        </p:nvPicPr>
        <p:blipFill>
          <a:blip r:embed="rId3">
            <a:alphaModFix/>
          </a:blip>
          <a:stretch>
            <a:fillRect/>
          </a:stretch>
        </p:blipFill>
        <p:spPr>
          <a:xfrm>
            <a:off x="774717" y="1400650"/>
            <a:ext cx="1528133" cy="3481375"/>
          </a:xfrm>
          <a:prstGeom prst="rect">
            <a:avLst/>
          </a:prstGeom>
          <a:noFill/>
          <a:ln cap="flat" cmpd="sng" w="19050">
            <a:solidFill>
              <a:schemeClr val="dk2"/>
            </a:solidFill>
            <a:prstDash val="solid"/>
            <a:round/>
            <a:headEnd len="sm" w="sm" type="none"/>
            <a:tailEnd len="sm" w="sm" type="none"/>
          </a:ln>
        </p:spPr>
      </p:pic>
      <p:pic>
        <p:nvPicPr>
          <p:cNvPr id="110" name="Google Shape;110;p19"/>
          <p:cNvPicPr preferRelativeResize="0"/>
          <p:nvPr/>
        </p:nvPicPr>
        <p:blipFill>
          <a:blip r:embed="rId4">
            <a:alphaModFix/>
          </a:blip>
          <a:stretch>
            <a:fillRect/>
          </a:stretch>
        </p:blipFill>
        <p:spPr>
          <a:xfrm>
            <a:off x="6651950" y="1378988"/>
            <a:ext cx="1815213" cy="348137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Process of Research</a:t>
            </a:r>
            <a:endParaRPr/>
          </a:p>
        </p:txBody>
      </p:sp>
      <p:sp>
        <p:nvSpPr>
          <p:cNvPr id="116" name="Google Shape;116;p20"/>
          <p:cNvSpPr txBox="1"/>
          <p:nvPr/>
        </p:nvSpPr>
        <p:spPr>
          <a:xfrm>
            <a:off x="2138900" y="1053475"/>
            <a:ext cx="5231700" cy="3678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Gather information from multiple sources.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Explore different points of view and bias.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Analyze evidence and evaluate arguments.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Develop an understanding of a topic.</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Record what is learned.</a:t>
            </a:r>
            <a:endParaRPr b="1"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Show the sources for information in a bibliography with correct notation.</a:t>
            </a:r>
            <a:endParaRPr b="1" sz="2000">
              <a:solidFill>
                <a:srgbClr val="005C66"/>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Recording what you learn</a:t>
            </a:r>
            <a:endParaRPr/>
          </a:p>
        </p:txBody>
      </p:sp>
      <p:sp>
        <p:nvSpPr>
          <p:cNvPr id="122" name="Google Shape;122;p21"/>
          <p:cNvSpPr/>
          <p:nvPr/>
        </p:nvSpPr>
        <p:spPr>
          <a:xfrm>
            <a:off x="362700" y="984400"/>
            <a:ext cx="8418600" cy="1090200"/>
          </a:xfrm>
          <a:prstGeom prst="wedgeRoundRectCallout">
            <a:avLst>
              <a:gd fmla="val -6496" name="adj1"/>
              <a:gd fmla="val 8344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How can I </a:t>
            </a:r>
            <a:r>
              <a:rPr b="1" lang="en" sz="2400"/>
              <a:t>organize</a:t>
            </a:r>
            <a:r>
              <a:rPr lang="en" sz="2400"/>
              <a:t> what I've learned so that I can remember it?</a:t>
            </a:r>
            <a:endParaRPr sz="2400">
              <a:solidFill>
                <a:srgbClr val="000000"/>
              </a:solidFill>
            </a:endParaRPr>
          </a:p>
        </p:txBody>
      </p:sp>
      <p:pic>
        <p:nvPicPr>
          <p:cNvPr id="123" name="Google Shape;123;p21"/>
          <p:cNvPicPr preferRelativeResize="0"/>
          <p:nvPr/>
        </p:nvPicPr>
        <p:blipFill>
          <a:blip r:embed="rId3">
            <a:alphaModFix/>
          </a:blip>
          <a:stretch>
            <a:fillRect/>
          </a:stretch>
        </p:blipFill>
        <p:spPr>
          <a:xfrm>
            <a:off x="4659501" y="2250075"/>
            <a:ext cx="3870626" cy="25481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Recording what you learn</a:t>
            </a:r>
            <a:endParaRPr/>
          </a:p>
        </p:txBody>
      </p:sp>
      <p:pic>
        <p:nvPicPr>
          <p:cNvPr id="129" name="Google Shape;129;p22"/>
          <p:cNvPicPr preferRelativeResize="0"/>
          <p:nvPr/>
        </p:nvPicPr>
        <p:blipFill>
          <a:blip r:embed="rId3">
            <a:alphaModFix/>
          </a:blip>
          <a:stretch>
            <a:fillRect/>
          </a:stretch>
        </p:blipFill>
        <p:spPr>
          <a:xfrm>
            <a:off x="1917325" y="1079200"/>
            <a:ext cx="5309350" cy="37806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Questions</a:t>
            </a:r>
            <a:endParaRPr/>
          </a:p>
        </p:txBody>
      </p:sp>
      <p:sp>
        <p:nvSpPr>
          <p:cNvPr id="46" name="Google Shape;46;p9"/>
          <p:cNvSpPr/>
          <p:nvPr/>
        </p:nvSpPr>
        <p:spPr>
          <a:xfrm>
            <a:off x="1031475" y="1359875"/>
            <a:ext cx="2852100" cy="1316400"/>
          </a:xfrm>
          <a:prstGeom prst="wedgeRoundRectCallout">
            <a:avLst>
              <a:gd fmla="val -41089" name="adj1"/>
              <a:gd fmla="val 8436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t>What is </a:t>
            </a:r>
            <a:r>
              <a:rPr b="1" lang="en" sz="2600"/>
              <a:t>research</a:t>
            </a:r>
            <a:r>
              <a:rPr lang="en" sz="2600"/>
              <a:t>?</a:t>
            </a:r>
            <a:endParaRPr sz="2600">
              <a:solidFill>
                <a:srgbClr val="000000"/>
              </a:solidFill>
            </a:endParaRPr>
          </a:p>
        </p:txBody>
      </p:sp>
      <p:sp>
        <p:nvSpPr>
          <p:cNvPr id="47" name="Google Shape;47;p9"/>
          <p:cNvSpPr/>
          <p:nvPr/>
        </p:nvSpPr>
        <p:spPr>
          <a:xfrm>
            <a:off x="4827225" y="2338400"/>
            <a:ext cx="3529200" cy="1482600"/>
          </a:xfrm>
          <a:prstGeom prst="wedgeRoundRectCallout">
            <a:avLst>
              <a:gd fmla="val 40598" name="adj1"/>
              <a:gd fmla="val 828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t>How can you do research in your city?</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is research?</a:t>
            </a:r>
            <a:endParaRPr/>
          </a:p>
        </p:txBody>
      </p:sp>
      <p:sp>
        <p:nvSpPr>
          <p:cNvPr id="53" name="Google Shape;53;p10"/>
          <p:cNvSpPr txBox="1"/>
          <p:nvPr/>
        </p:nvSpPr>
        <p:spPr>
          <a:xfrm>
            <a:off x="826550" y="1566150"/>
            <a:ext cx="3208500" cy="24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2200">
                <a:solidFill>
                  <a:srgbClr val="005C66"/>
                </a:solidFill>
                <a:latin typeface="Helvetica Neue"/>
                <a:ea typeface="Helvetica Neue"/>
                <a:cs typeface="Helvetica Neue"/>
                <a:sym typeface="Helvetica Neue"/>
              </a:rPr>
              <a:t>When you </a:t>
            </a:r>
            <a:r>
              <a:rPr b="1" lang="en" sz="2200">
                <a:solidFill>
                  <a:srgbClr val="005C66"/>
                </a:solidFill>
                <a:latin typeface="Helvetica Neue"/>
                <a:ea typeface="Helvetica Neue"/>
                <a:cs typeface="Helvetica Neue"/>
                <a:sym typeface="Helvetica Neue"/>
              </a:rPr>
              <a:t>research</a:t>
            </a:r>
            <a:r>
              <a:rPr lang="en" sz="2200">
                <a:solidFill>
                  <a:srgbClr val="005C66"/>
                </a:solidFill>
                <a:latin typeface="Helvetica Neue"/>
                <a:ea typeface="Helvetica Neue"/>
                <a:cs typeface="Helvetica Neue"/>
                <a:sym typeface="Helvetica Neue"/>
              </a:rPr>
              <a:t>, you study something in detail to discover facts and reach new conclusions about a topic.</a:t>
            </a:r>
            <a:endParaRPr sz="2200">
              <a:solidFill>
                <a:srgbClr val="005C66"/>
              </a:solidFill>
              <a:latin typeface="Helvetica Neue"/>
              <a:ea typeface="Helvetica Neue"/>
              <a:cs typeface="Helvetica Neue"/>
              <a:sym typeface="Helvetica Neue"/>
            </a:endParaRPr>
          </a:p>
        </p:txBody>
      </p:sp>
      <p:pic>
        <p:nvPicPr>
          <p:cNvPr id="54" name="Google Shape;54;p10"/>
          <p:cNvPicPr preferRelativeResize="0"/>
          <p:nvPr/>
        </p:nvPicPr>
        <p:blipFill>
          <a:blip r:embed="rId3">
            <a:alphaModFix/>
          </a:blip>
          <a:stretch>
            <a:fillRect/>
          </a:stretch>
        </p:blipFill>
        <p:spPr>
          <a:xfrm>
            <a:off x="4228175" y="806763"/>
            <a:ext cx="3989274" cy="3989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Why do we do research?</a:t>
            </a:r>
            <a:endParaRPr/>
          </a:p>
        </p:txBody>
      </p:sp>
      <p:sp>
        <p:nvSpPr>
          <p:cNvPr id="60" name="Google Shape;60;p11"/>
          <p:cNvSpPr/>
          <p:nvPr/>
        </p:nvSpPr>
        <p:spPr>
          <a:xfrm>
            <a:off x="2778150" y="1700175"/>
            <a:ext cx="3587700" cy="1424100"/>
          </a:xfrm>
          <a:prstGeom prst="wedgeRoundRectCallout">
            <a:avLst>
              <a:gd fmla="val 40598" name="adj1"/>
              <a:gd fmla="val 828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t>Why do we do </a:t>
            </a:r>
            <a:r>
              <a:rPr b="1" lang="en" sz="2600"/>
              <a:t>research</a:t>
            </a:r>
            <a:r>
              <a:rPr lang="en" sz="2600"/>
              <a:t>?</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Process of Research</a:t>
            </a:r>
            <a:endParaRPr/>
          </a:p>
        </p:txBody>
      </p:sp>
      <p:sp>
        <p:nvSpPr>
          <p:cNvPr id="66" name="Google Shape;66;p12"/>
          <p:cNvSpPr txBox="1"/>
          <p:nvPr/>
        </p:nvSpPr>
        <p:spPr>
          <a:xfrm>
            <a:off x="2118500" y="1033100"/>
            <a:ext cx="5007600" cy="3678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Gather</a:t>
            </a:r>
            <a:r>
              <a:rPr lang="en" sz="2000">
                <a:solidFill>
                  <a:srgbClr val="005C66"/>
                </a:solidFill>
                <a:latin typeface="Helvetica Neue"/>
                <a:ea typeface="Helvetica Neue"/>
                <a:cs typeface="Helvetica Neue"/>
                <a:sym typeface="Helvetica Neue"/>
              </a:rPr>
              <a:t> information from multiple sources.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Explore</a:t>
            </a:r>
            <a:r>
              <a:rPr lang="en" sz="2000">
                <a:solidFill>
                  <a:srgbClr val="005C66"/>
                </a:solidFill>
                <a:latin typeface="Helvetica Neue"/>
                <a:ea typeface="Helvetica Neue"/>
                <a:cs typeface="Helvetica Neue"/>
                <a:sym typeface="Helvetica Neue"/>
              </a:rPr>
              <a:t> different points of view and bias.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Analyze</a:t>
            </a:r>
            <a:r>
              <a:rPr lang="en" sz="2000">
                <a:solidFill>
                  <a:srgbClr val="005C66"/>
                </a:solidFill>
                <a:latin typeface="Helvetica Neue"/>
                <a:ea typeface="Helvetica Neue"/>
                <a:cs typeface="Helvetica Neue"/>
                <a:sym typeface="Helvetica Neue"/>
              </a:rPr>
              <a:t> evidence and evaluate arguments.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Develop</a:t>
            </a:r>
            <a:r>
              <a:rPr lang="en" sz="2000">
                <a:solidFill>
                  <a:srgbClr val="005C66"/>
                </a:solidFill>
                <a:latin typeface="Helvetica Neue"/>
                <a:ea typeface="Helvetica Neue"/>
                <a:cs typeface="Helvetica Neue"/>
                <a:sym typeface="Helvetica Neue"/>
              </a:rPr>
              <a:t> an understanding of a topic.</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Record</a:t>
            </a:r>
            <a:r>
              <a:rPr lang="en" sz="2000">
                <a:solidFill>
                  <a:srgbClr val="005C66"/>
                </a:solidFill>
                <a:latin typeface="Helvetica Neue"/>
                <a:ea typeface="Helvetica Neue"/>
                <a:cs typeface="Helvetica Neue"/>
                <a:sym typeface="Helvetica Neue"/>
              </a:rPr>
              <a:t> what is learned.</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Show</a:t>
            </a:r>
            <a:r>
              <a:rPr lang="en" sz="2000">
                <a:solidFill>
                  <a:srgbClr val="005C66"/>
                </a:solidFill>
                <a:latin typeface="Helvetica Neue"/>
                <a:ea typeface="Helvetica Neue"/>
                <a:cs typeface="Helvetica Neue"/>
                <a:sym typeface="Helvetica Neue"/>
              </a:rPr>
              <a:t> the sources for information in a bibliography with correct notation.</a:t>
            </a:r>
            <a:endParaRPr sz="2000">
              <a:solidFill>
                <a:srgbClr val="005C66"/>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Gather information from multiple sources</a:t>
            </a:r>
            <a:endParaRPr/>
          </a:p>
        </p:txBody>
      </p:sp>
      <p:sp>
        <p:nvSpPr>
          <p:cNvPr id="72" name="Google Shape;72;p13"/>
          <p:cNvSpPr/>
          <p:nvPr/>
        </p:nvSpPr>
        <p:spPr>
          <a:xfrm>
            <a:off x="2644325" y="1811800"/>
            <a:ext cx="3509400" cy="1372200"/>
          </a:xfrm>
          <a:prstGeom prst="wedgeRoundRectCallout">
            <a:avLst>
              <a:gd fmla="val 40022" name="adj1"/>
              <a:gd fmla="val 82581"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Why do you need more than one </a:t>
            </a:r>
            <a:r>
              <a:rPr b="1" lang="en" sz="2400"/>
              <a:t>source</a:t>
            </a:r>
            <a:r>
              <a:rPr lang="en" sz="2400"/>
              <a:t>?</a:t>
            </a:r>
            <a:endParaRPr sz="24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Gather information from multiple sources</a:t>
            </a:r>
            <a:endParaRPr/>
          </a:p>
        </p:txBody>
      </p:sp>
      <p:pic>
        <p:nvPicPr>
          <p:cNvPr id="78" name="Google Shape;78;p14"/>
          <p:cNvPicPr preferRelativeResize="0"/>
          <p:nvPr/>
        </p:nvPicPr>
        <p:blipFill>
          <a:blip r:embed="rId3">
            <a:alphaModFix/>
          </a:blip>
          <a:stretch>
            <a:fillRect/>
          </a:stretch>
        </p:blipFill>
        <p:spPr>
          <a:xfrm>
            <a:off x="2436837" y="1006275"/>
            <a:ext cx="4270325" cy="38827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Gather information from multiple sources</a:t>
            </a:r>
            <a:endParaRPr/>
          </a:p>
        </p:txBody>
      </p:sp>
      <p:pic>
        <p:nvPicPr>
          <p:cNvPr id="84" name="Google Shape;84;p15"/>
          <p:cNvPicPr preferRelativeResize="0"/>
          <p:nvPr/>
        </p:nvPicPr>
        <p:blipFill>
          <a:blip r:embed="rId3">
            <a:alphaModFix/>
          </a:blip>
          <a:stretch>
            <a:fillRect/>
          </a:stretch>
        </p:blipFill>
        <p:spPr>
          <a:xfrm>
            <a:off x="2123675" y="1122975"/>
            <a:ext cx="4896625" cy="36724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Process of Research</a:t>
            </a:r>
            <a:endParaRPr/>
          </a:p>
        </p:txBody>
      </p:sp>
      <p:sp>
        <p:nvSpPr>
          <p:cNvPr id="90" name="Google Shape;90;p16"/>
          <p:cNvSpPr txBox="1"/>
          <p:nvPr/>
        </p:nvSpPr>
        <p:spPr>
          <a:xfrm>
            <a:off x="2189800" y="1071000"/>
            <a:ext cx="5058600" cy="3678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Gather information from multiple sources.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Explore different points of view and bias.</a:t>
            </a:r>
            <a:endParaRPr b="1"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Analyze evidence and evaluate arguments.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Develop an understanding of a topic.</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Record what is learned.</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Show the sources for information in a bibliography with correct notation.</a:t>
            </a:r>
            <a:endParaRPr sz="2000">
              <a:solidFill>
                <a:srgbClr val="005C66"/>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