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6.xml"/><Relationship Id="rId22" Type="http://schemas.openxmlformats.org/officeDocument/2006/relationships/font" Target="fonts/HelveticaNeue-boldItalic.fntdata"/><Relationship Id="rId10" Type="http://schemas.openxmlformats.org/officeDocument/2006/relationships/slide" Target="slides/slide5.xml"/><Relationship Id="rId21"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jYByKVm_BDn7s_D0tY3-WZHMfPBNn_oO/view?usp=sharing" TargetMode="External"/><Relationship Id="rId3" Type="http://schemas.openxmlformats.org/officeDocument/2006/relationships/hyperlink" Target="https://drive.google.com/file/d/15ptWPtSYkcV3G0OpY8yQqgS2LTi5boW3/view?usp=sharing" TargetMode="External"/><Relationship Id="rId4" Type="http://schemas.openxmlformats.org/officeDocument/2006/relationships/hyperlink" Target="https://drive.google.com/file/d/1cAt8Q8rsgKJAcIS-kF3LspU3NHDFXvlj/view?usp=sharing" TargetMode="External"/><Relationship Id="rId5" Type="http://schemas.openxmlformats.org/officeDocument/2006/relationships/hyperlink" Target="https://drive.google.com/file/d/17LRlufJrufxzaEW2UeI5rO_1bEOfZQSX/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_tErznkfik"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xplore-proquest-com.dclibrary.idm.oclc.org/home?accountid=4632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clibrary.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eb-com.dclibrary.idm.oclc.org/level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subject=168&amp;alpha=All#views-exposed-form-go-digital-resources-page-5"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jfk.infobase.com.dclibrary.idm.oclc.org/nd_Home.aspx"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lesson, students will learn how to use three of the student-friendly resources on the DCPL website.  It references items and research topics from the 3rd-grade inquiry arc, Who Changes D.C.?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Summarizing Information (model)</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What Information to List</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Suggested Topics List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W.5.8: Recall relevant information from experiences or gather relevant information from print and digital sources; summarize or paraphrase information in notes and finished work,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W.5.7: Conduct short research projects that use several sources to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W.4.8: Recall relevant information from experiences or gather relevant information from print and digital sources; take notes and categorize information, and provide a list of 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W.4.9: Draw evidence from literary or informational texts to support analysis, reflection, and research.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W.4.7: Conduct short research projects that build knowledge through investigation of different aspects of a topic.</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W.3.8: Recall information from experiences or gather information from print and digital sources; take brief notes on sources and sort evidence into provided categories.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W.3.7: Conduct short research projects that build knowledge about a topic.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Prepare in Advance: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your DC Public Library card number ready to access lesson materials throughout the lesson.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4.7.7: Explain various reasons why people came to the colonies, including how both whites from Europe and blacks from Africa came to America as indentured servants who were released at the end of their indenture.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5.4.7:  Students identify prominent people and movements for social justice in the United Stated including: Frederick Douglass, the Grimke sisters, and William Lloyd Garrison and the abolishment of slavery.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5.14.3: Identify key leaders in the struggle to extend equal rights to all Americans through the decades (e.g., Mary McLeod Bethune, Ella Jo Baker, César Chávez, Frederick Douglass, Rodolfo “Corky” Gonzales, Charles Houston, Martin Luther King Jr., Thurgood Marshall, Carlos Montes, Baker Motley, Rosa Parks, Malcolm X, Eleanor Roosevelt, and Reies López Tijerina).</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6383a3c2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6383a3c2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close the "Just for Kids: Access Video" tab and return to the DC Public Library research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next database source they will use is elibrary.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on the DC Public Library research page, inform students that they will next use the "Filter by Alphabet" search box, rather than the "Children" filter box. This search box is to the right of the "Children" search box.</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383a3c2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383a3c2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to watch the video demonstrating how to use the "Filter by Alphabet" drop-down menu to select "E" to filter for elibrary. Click on "View the original page" to view the video in full screen.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use this method to find and access elibrary. Circulate through the class as needed to assist students.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to select the letter "E" from the "Filter by Alphabet" drop-down menu.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scroll down the page, find the elibrary database and select it by clicking on the blue "VISIT" button.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 All Digital Resources l District of Columbia Public Library</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383a3c2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383a3c2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that once in the database elibrary, to note that the search box in this resource is also located at the top of the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five minutes to research and take notes using elibrary on the research question, "How did Frederick Douglass help extend equal rights to all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them to make sure to record the source of information used in the "Source Information" box, and take notes in the "Notes" section of their Summarizing Information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work, circulating throughout the class and assisting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successfully use elibrary to search for relevant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source information on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jot notes related to the research question on Summarizing Information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"Elibrary." ProQuest. Accessed Sept. 25, 2018.</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6383a3c29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6383a3c29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they now should have recorded information from three different databases on the research question, "How did Frederick Douglass help extend equal rights to all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finish up completing Summarizing Information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Summarizing Information handouts to use as a formative assessment of research skills.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use Britannica School, Just for Kids: Access Video, and elibrary to take notes and summarize what they learned about the research question, "How did Frederick Douglass help extend equal rights to all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Summarizing Information handouts will have recorded three different database sources, notes and summary statement from each database visited.</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this lesson students will learn how to decide which online resource to use depending upon their needs.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devices for each student to have access to the DC Public Library research database. If there are not enough devices for each student, then students may work in small groups, but each student will be working to take their own notes.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sure students have access to a DC Public Library card in order to log in to DCPL.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Pass out a Summarizing Information handout to each student.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Tell students that today they will be working to use all of their research skills to become an expert on a topic: How did Frederick Douglass help extend equal rights to all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they already have learned the DCPL has many databases, but not all of them will have relevant information to a specific topic. Many of these databases are made for adults or high school students. Others contain information that is not about the topics students may be researching.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Today, they will learn to use three student-friendly resources to conduct research: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Britannica School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Just for Kids: Access Video</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elibrary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that the DCPL website hosts many databases, not all of which are relevant to students' needs.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6383a3c2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6383a3c2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when researching a topic, students should look at multiple sources. To do this, it is a good idea to start with something simple and then move to a source that is more complex.</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Britannica School will provide a general overview of most topics.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Just for Kids: Access Video provides video clips and documentaries on most topics that will provide more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Elibrary will give students more detailed information about a topic with maps, images, videos, articles, and even ebooks.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know that they can use Britannica School, Just for Kids, and elibrary to research most topics.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understand what type of information each database will provide.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6383a3c2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6383a3c2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visit the DCPL website: </a:t>
            </a:r>
            <a:r>
              <a:rPr lang="en" u="sng">
                <a:solidFill>
                  <a:schemeClr val="hlink"/>
                </a:solidFill>
                <a:hlinkClick r:id="rId2"/>
              </a:rPr>
              <a:t>www.dclibrary.org</a:t>
            </a:r>
            <a:r>
              <a:rPr lang="en">
                <a:solidFill>
                  <a:schemeClr val="dk1"/>
                </a:solidFill>
              </a:rPr>
              <a:t>, and navigate to the research database page (as in Lesson 7).</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Once there, watch the video and have students navigate to the research databases by hovering over the "Research" tab at the top of the page and selecting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Play video and monitor students as they navigate to the correct page. Click on "View the original page" to view the video in full screen.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use the "Filter by Subject" drop-down menu to navigate to the "Children" page.</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6383a3c2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6383a3c2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find the Britannica School database and select it by clicking on the blue "VISIT" button.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help students scroll down the page to find the Britannica School database or model how to navigate to this database for students.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that they will need to have to enter their DC Public Library card number to access the database.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find the Britannica School database, and successfully log in using their DC Public Library cards.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6383a3c2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6383a3c2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 students that to use this resource, students can click on the white "Search" bar under "Elementary". Then, they can use keywords to search for more information about a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in Britannica, when searching for people, they should start with the last name, then a comma, then the first name. For example, to search for Frederick Douglass students would type: </a:t>
            </a:r>
            <a:r>
              <a:rPr i="1" lang="en">
                <a:solidFill>
                  <a:schemeClr val="dk1"/>
                </a:solidFill>
              </a:rPr>
              <a:t>Douglass, Frederick</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five minutes to research and take notes using Britannica School on a person, place or topic related to the research question, "How did Frederick Douglass help extend equal rights to all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to be sure to record the source of any information used in the "Source Information" box, and take notes in the "Notes" section of their Summarizing Information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work, circulating throughout the class and assisting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successfully use Britannica School to search for relevant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source information on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jot notes related to the research question on Summarizing Information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"Britannica School." Britannica. Accessed on Sept. 25, 2018.</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383a3c2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383a3c2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close the "Britannica School" tab and return to the DC Public Library research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the next database source they will use is Just for Kids: Access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scroll down the page to find the Just for Kids: Access Video; select it by clicking on the blue "VISIT" button.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help students scroll down the page and click on the blue "VISIT" button. Note that students may not be prompted to enter their DC Public Library number again, since they already entered in with Britannica School.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successfully navigate to Just for Kids: Access Video.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DC Public Library. Sept. 23, 2018.</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383a3c2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383a3c2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Demonstrate to students that in this resource, the search box is located at the top of the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To search, simply type in the name or keywords that relate to your research topic.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five minutes to research and take notes related to the research question, "How did Frederick Douglass help extend equal rights to all Americans?" on Just for Kids: Access Video.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students to be sure to record the source of any information used in the "Source Information" box, and take notes in the "Notes" section of their Summarizing Information handouts.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Allow students to work, circulating throughout the class and assisting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successfully use Just for Kids: Access Video to search for relevant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record source information on Summarizing Information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jot notes related to the research question on Summarizing Information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"Just for Kids: Access Video." Infobase. Accessed Sept. 25, 2018</a:t>
            </a:r>
            <a:r>
              <a:rPr lang="en">
                <a:solidFill>
                  <a:schemeClr val="dk1"/>
                </a:solidFill>
              </a:rPr>
              <a:t>.</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81975" y="1209600"/>
            <a:ext cx="42753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Choosing the Right Resources</a:t>
            </a:r>
            <a:endParaRPr sz="5000"/>
          </a:p>
        </p:txBody>
      </p:sp>
      <p:sp>
        <p:nvSpPr>
          <p:cNvPr id="38" name="Google Shape;38;p8"/>
          <p:cNvSpPr txBox="1"/>
          <p:nvPr/>
        </p:nvSpPr>
        <p:spPr>
          <a:xfrm>
            <a:off x="416363" y="4264225"/>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Elementary, Lesson 8</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648050" y="588250"/>
            <a:ext cx="4205725" cy="396699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Elibrary</a:t>
            </a:r>
            <a:endParaRPr sz="3300"/>
          </a:p>
        </p:txBody>
      </p:sp>
      <p:pic>
        <p:nvPicPr>
          <p:cNvPr id="95" name="Google Shape;95;p17"/>
          <p:cNvPicPr preferRelativeResize="0"/>
          <p:nvPr/>
        </p:nvPicPr>
        <p:blipFill>
          <a:blip r:embed="rId3">
            <a:alphaModFix/>
          </a:blip>
          <a:stretch>
            <a:fillRect/>
          </a:stretch>
        </p:blipFill>
        <p:spPr>
          <a:xfrm>
            <a:off x="3871250" y="903925"/>
            <a:ext cx="2741157" cy="39347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Elibrary</a:t>
            </a:r>
            <a:endParaRPr sz="3300"/>
          </a:p>
        </p:txBody>
      </p:sp>
      <p:pic>
        <p:nvPicPr>
          <p:cNvPr id="101" name="Google Shape;101;p18"/>
          <p:cNvPicPr preferRelativeResize="0"/>
          <p:nvPr/>
        </p:nvPicPr>
        <p:blipFill>
          <a:blip r:embed="rId3">
            <a:alphaModFix/>
          </a:blip>
          <a:stretch>
            <a:fillRect/>
          </a:stretch>
        </p:blipFill>
        <p:spPr>
          <a:xfrm>
            <a:off x="1833525" y="1034050"/>
            <a:ext cx="5430851" cy="37966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Elibrary</a:t>
            </a:r>
            <a:endParaRPr sz="3300"/>
          </a:p>
        </p:txBody>
      </p:sp>
      <p:pic>
        <p:nvPicPr>
          <p:cNvPr id="107" name="Google Shape;107;p19"/>
          <p:cNvPicPr preferRelativeResize="0"/>
          <p:nvPr/>
        </p:nvPicPr>
        <p:blipFill>
          <a:blip r:embed="rId3">
            <a:alphaModFix/>
          </a:blip>
          <a:stretch>
            <a:fillRect/>
          </a:stretch>
        </p:blipFill>
        <p:spPr>
          <a:xfrm>
            <a:off x="1591350" y="1009050"/>
            <a:ext cx="5915199" cy="38442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a:t>
            </a:r>
            <a:endParaRPr sz="3300"/>
          </a:p>
        </p:txBody>
      </p:sp>
      <p:pic>
        <p:nvPicPr>
          <p:cNvPr id="113" name="Google Shape;113;p20"/>
          <p:cNvPicPr preferRelativeResize="0"/>
          <p:nvPr/>
        </p:nvPicPr>
        <p:blipFill>
          <a:blip r:embed="rId3">
            <a:alphaModFix/>
          </a:blip>
          <a:stretch>
            <a:fillRect/>
          </a:stretch>
        </p:blipFill>
        <p:spPr>
          <a:xfrm>
            <a:off x="2542600" y="1054968"/>
            <a:ext cx="4012699" cy="3816182"/>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a:t>
            </a:r>
            <a:endParaRPr/>
          </a:p>
        </p:txBody>
      </p:sp>
      <p:sp>
        <p:nvSpPr>
          <p:cNvPr id="45" name="Google Shape;45;p9"/>
          <p:cNvSpPr/>
          <p:nvPr/>
        </p:nvSpPr>
        <p:spPr>
          <a:xfrm>
            <a:off x="1558500" y="1882350"/>
            <a:ext cx="6027000" cy="1378800"/>
          </a:xfrm>
          <a:prstGeom prst="wedgeRoundRectCallout">
            <a:avLst>
              <a:gd fmla="val 22867" name="adj1"/>
              <a:gd fmla="val 9377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800"/>
              <a:t>Which resource</a:t>
            </a:r>
            <a:r>
              <a:rPr lang="en" sz="2800"/>
              <a:t> should I choose?</a:t>
            </a:r>
            <a:endParaRPr sz="2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Introduction</a:t>
            </a:r>
            <a:endParaRPr sz="3300"/>
          </a:p>
        </p:txBody>
      </p:sp>
      <p:sp>
        <p:nvSpPr>
          <p:cNvPr id="51" name="Google Shape;51;p10"/>
          <p:cNvSpPr txBox="1"/>
          <p:nvPr/>
        </p:nvSpPr>
        <p:spPr>
          <a:xfrm>
            <a:off x="324300" y="903925"/>
            <a:ext cx="8495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Research Question:</a:t>
            </a:r>
            <a:r>
              <a:rPr lang="en" sz="2400">
                <a:solidFill>
                  <a:srgbClr val="005C66"/>
                </a:solidFill>
                <a:latin typeface="Helvetica Neue"/>
                <a:ea typeface="Helvetica Neue"/>
                <a:cs typeface="Helvetica Neue"/>
                <a:sym typeface="Helvetica Neue"/>
              </a:rPr>
              <a:t> </a:t>
            </a:r>
            <a:r>
              <a:rPr i="1" lang="en" sz="2400">
                <a:solidFill>
                  <a:srgbClr val="005C66"/>
                </a:solidFill>
                <a:latin typeface="Helvetica Neue"/>
                <a:ea typeface="Helvetica Neue"/>
                <a:cs typeface="Helvetica Neue"/>
                <a:sym typeface="Helvetica Neue"/>
              </a:rPr>
              <a:t>How did Frederick Douglass help to extend equal rights to all Americans?</a:t>
            </a:r>
            <a:endParaRPr i="1" sz="2400">
              <a:solidFill>
                <a:srgbClr val="005C66"/>
              </a:solidFill>
              <a:latin typeface="Helvetica Neue"/>
              <a:ea typeface="Helvetica Neue"/>
              <a:cs typeface="Helvetica Neue"/>
              <a:sym typeface="Helvetica Neue"/>
            </a:endParaRPr>
          </a:p>
        </p:txBody>
      </p:sp>
      <p:sp>
        <p:nvSpPr>
          <p:cNvPr id="52" name="Google Shape;52;p10"/>
          <p:cNvSpPr/>
          <p:nvPr/>
        </p:nvSpPr>
        <p:spPr>
          <a:xfrm>
            <a:off x="5220975" y="1982700"/>
            <a:ext cx="2520600" cy="1178100"/>
          </a:xfrm>
          <a:prstGeom prst="wedgeRoundRectCallout">
            <a:avLst>
              <a:gd fmla="val -41322" name="adj1"/>
              <a:gd fmla="val 84670"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200"/>
              <a:t>Which resource</a:t>
            </a:r>
            <a:r>
              <a:rPr lang="en" sz="2200"/>
              <a:t> should I use?</a:t>
            </a:r>
            <a:endParaRPr sz="2200"/>
          </a:p>
        </p:txBody>
      </p:sp>
      <p:pic>
        <p:nvPicPr>
          <p:cNvPr id="53" name="Google Shape;53;p10"/>
          <p:cNvPicPr preferRelativeResize="0"/>
          <p:nvPr/>
        </p:nvPicPr>
        <p:blipFill>
          <a:blip r:embed="rId3">
            <a:alphaModFix/>
          </a:blip>
          <a:stretch>
            <a:fillRect/>
          </a:stretch>
        </p:blipFill>
        <p:spPr>
          <a:xfrm>
            <a:off x="1348275" y="1906500"/>
            <a:ext cx="3133756" cy="295587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Simple to Complex</a:t>
            </a:r>
            <a:endParaRPr sz="3300"/>
          </a:p>
        </p:txBody>
      </p:sp>
      <p:pic>
        <p:nvPicPr>
          <p:cNvPr id="59" name="Google Shape;59;p11"/>
          <p:cNvPicPr preferRelativeResize="0"/>
          <p:nvPr/>
        </p:nvPicPr>
        <p:blipFill>
          <a:blip r:embed="rId3">
            <a:alphaModFix/>
          </a:blip>
          <a:stretch>
            <a:fillRect/>
          </a:stretch>
        </p:blipFill>
        <p:spPr>
          <a:xfrm>
            <a:off x="1321775" y="1064625"/>
            <a:ext cx="6500450" cy="3751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Filter by Subject</a:t>
            </a:r>
            <a:endParaRPr sz="3300"/>
          </a:p>
        </p:txBody>
      </p:sp>
      <p:pic>
        <p:nvPicPr>
          <p:cNvPr id="65" name="Google Shape;65;p12"/>
          <p:cNvPicPr preferRelativeResize="0"/>
          <p:nvPr/>
        </p:nvPicPr>
        <p:blipFill>
          <a:blip r:embed="rId3">
            <a:alphaModFix/>
          </a:blip>
          <a:stretch>
            <a:fillRect/>
          </a:stretch>
        </p:blipFill>
        <p:spPr>
          <a:xfrm>
            <a:off x="1833537" y="1012650"/>
            <a:ext cx="5430825" cy="38180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Britannica School</a:t>
            </a:r>
            <a:endParaRPr sz="3300"/>
          </a:p>
        </p:txBody>
      </p:sp>
      <p:pic>
        <p:nvPicPr>
          <p:cNvPr id="71" name="Google Shape;71;p13"/>
          <p:cNvPicPr preferRelativeResize="0"/>
          <p:nvPr/>
        </p:nvPicPr>
        <p:blipFill>
          <a:blip r:embed="rId3">
            <a:alphaModFix/>
          </a:blip>
          <a:stretch>
            <a:fillRect/>
          </a:stretch>
        </p:blipFill>
        <p:spPr>
          <a:xfrm>
            <a:off x="1838888" y="1050375"/>
            <a:ext cx="5466226" cy="37949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Britannica School</a:t>
            </a:r>
            <a:endParaRPr sz="3300"/>
          </a:p>
        </p:txBody>
      </p:sp>
      <p:pic>
        <p:nvPicPr>
          <p:cNvPr id="77" name="Google Shape;77;p14"/>
          <p:cNvPicPr preferRelativeResize="0"/>
          <p:nvPr/>
        </p:nvPicPr>
        <p:blipFill>
          <a:blip r:embed="rId3">
            <a:alphaModFix/>
          </a:blip>
          <a:stretch>
            <a:fillRect/>
          </a:stretch>
        </p:blipFill>
        <p:spPr>
          <a:xfrm>
            <a:off x="1843738" y="1047175"/>
            <a:ext cx="5456524" cy="3809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Just for Kids: Access Video</a:t>
            </a:r>
            <a:endParaRPr sz="3300"/>
          </a:p>
        </p:txBody>
      </p:sp>
      <p:pic>
        <p:nvPicPr>
          <p:cNvPr id="83" name="Google Shape;83;p15"/>
          <p:cNvPicPr preferRelativeResize="0"/>
          <p:nvPr/>
        </p:nvPicPr>
        <p:blipFill>
          <a:blip r:embed="rId3">
            <a:alphaModFix/>
          </a:blip>
          <a:stretch>
            <a:fillRect/>
          </a:stretch>
        </p:blipFill>
        <p:spPr>
          <a:xfrm>
            <a:off x="3231375" y="1038750"/>
            <a:ext cx="2681250" cy="3847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277100" y="211225"/>
            <a:ext cx="85437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Just for Kids: Access Video</a:t>
            </a:r>
            <a:endParaRPr sz="3300"/>
          </a:p>
        </p:txBody>
      </p:sp>
      <p:pic>
        <p:nvPicPr>
          <p:cNvPr id="89" name="Google Shape;89;p16"/>
          <p:cNvPicPr preferRelativeResize="0"/>
          <p:nvPr/>
        </p:nvPicPr>
        <p:blipFill>
          <a:blip r:embed="rId3">
            <a:alphaModFix/>
          </a:blip>
          <a:stretch>
            <a:fillRect/>
          </a:stretch>
        </p:blipFill>
        <p:spPr>
          <a:xfrm>
            <a:off x="1753249" y="1119650"/>
            <a:ext cx="5637524" cy="3707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