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slide" Target="slides/slide9.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qgyZV_3pFO0InYvurG8BAVPh8svXy67y/view?usp=sharing" TargetMode="External"/><Relationship Id="rId3" Type="http://schemas.openxmlformats.org/officeDocument/2006/relationships/hyperlink" Target="https://drive.google.com/file/d/1OVoroa-_8WzZlLCU8uCT67GvxS062YnZ/view?usp=sharing" TargetMode="External"/><Relationship Id="rId4" Type="http://schemas.openxmlformats.org/officeDocument/2006/relationships/hyperlink" Target="https://drive.google.com/file/d/1AIkZwnPT0tKRQohXVGlfGC21TjK-UCUQ/view?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est.eb.com/search/140_1703890/1/140_1703890/cite" TargetMode="External"/><Relationship Id="rId3" Type="http://schemas.openxmlformats.org/officeDocument/2006/relationships/hyperlink" Target="https://quest.eb.com/search/140_1703890/1/140_1703890/cite" TargetMode="External"/><Relationship Id="rId4" Type="http://schemas.openxmlformats.org/officeDocument/2006/relationships/hyperlink" Target="https://quest.eb.com/search/140_1703890/1/140_1703890/cit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jfk.infobase.com.dclibrary.idm.oclc.org/p_ViewVideo.aspx?xtid=71578&amp;loid=318095" TargetMode="External"/><Relationship Id="rId3" Type="http://schemas.openxmlformats.org/officeDocument/2006/relationships/hyperlink" Target="http://jfk.infobase.com.dclibrary.idm.oclc.org/p_ViewVideo.aspx?xtid=71578&amp;loid=318095" TargetMode="External"/><Relationship Id="rId4" Type="http://schemas.openxmlformats.org/officeDocument/2006/relationships/hyperlink" Target="http://jfk.infobase.com.dclibrary.idm.oclc.org/p_ViewVideo.aspx?xtid=71578&amp;loid=318095" TargetMode="External"/><Relationship Id="rId5" Type="http://schemas.openxmlformats.org/officeDocument/2006/relationships/hyperlink" Target="http://jfk.infobase.com.dclibrary.idm.oclc.org/p_ViewVideo.aspx?xtid=71578&amp;loid=318095" TargetMode="External"/><Relationship Id="rId6" Type="http://schemas.openxmlformats.org/officeDocument/2006/relationships/hyperlink" Target="http://jfk.infobase.com.dclibrary.idm.oclc.org/p_ViewVideo.aspx?xtid=71578&amp;loid=318095" TargetMode="External"/><Relationship Id="rId7" Type="http://schemas.openxmlformats.org/officeDocument/2006/relationships/hyperlink" Target="http://jfk.infobase.com.dclibrary.idm.oclc.org/p_ViewVideo.aspx?xtid=71578&amp;loid=31809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eb-com.dclibrary.idm.oclc.org/levels/elementary/assembly/view/171983" TargetMode="External"/><Relationship Id="rId3" Type="http://schemas.openxmlformats.org/officeDocument/2006/relationships/hyperlink" Target="https://school-eb-com.dclibrary.idm.oclc.org/levels/elementary/assembly/view/171983" TargetMode="External"/><Relationship Id="rId4" Type="http://schemas.openxmlformats.org/officeDocument/2006/relationships/hyperlink" Target="https://school-eb-com.dclibrary.idm.oclc.org/levels/elementary/assembly/view/171983" TargetMode="External"/><Relationship Id="rId5" Type="http://schemas.openxmlformats.org/officeDocument/2006/relationships/hyperlink" Target="https://school-eb-com.dclibrary.idm.oclc.org/levels/elementary/assembly/view/171983" TargetMode="External"/><Relationship Id="rId6" Type="http://schemas.openxmlformats.org/officeDocument/2006/relationships/hyperlink" Target="https://school-eb-com.dclibrary.idm.oclc.org/levels/elementary/assembly/view/171983" TargetMode="External"/><Relationship Id="rId7" Type="http://schemas.openxmlformats.org/officeDocument/2006/relationships/hyperlink" Target="https://school-eb-com.dclibrary.idm.oclc.org/levels/elementary/assembly/view/17198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xplore-proquest-com.dclibrary.idm.oclc.org/document/1976033534?accountid=46320" TargetMode="External"/><Relationship Id="rId3" Type="http://schemas.openxmlformats.org/officeDocument/2006/relationships/hyperlink" Target="https://explore-proquest-com.dclibrary.idm.oclc.org/document/1976033534?accountid=4632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eb-com.dclibrary.idm.oclc.org/levels/elementary/article/National-Association-for-the-Advancement-of-Colored-People-NAACP/399979" TargetMode="External"/><Relationship Id="rId3" Type="http://schemas.openxmlformats.org/officeDocument/2006/relationships/hyperlink" Target="https://school-eb-com.dclibrary.idm.oclc.org/levels/elementary/article/National-Association-for-the-Advancement-of-Colored-People-NAACP/399979" TargetMode="External"/><Relationship Id="rId4" Type="http://schemas.openxmlformats.org/officeDocument/2006/relationships/hyperlink" Target="https://school-eb-com.dclibrary.idm.oclc.org/levels/elementary/article/National-Association-for-the-Advancement-of-Colored-People-NAACP/399979"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lesson, students will learn how to take notes from multiple sources in order to answer a research question, then summarize those notes in their own words.  It references items and research topics from the 5th-grade inquiry arc, What is the best way to promote change? Students will just be gathering material from multiple sources in this lesson, not citing sources. Citing sources is the focus of the next lesson.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Summarizing Information (model)</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NAACP (handout)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W.5.8: Recall relevant information from experiences or gather relevant information from print and digital sources; summarize or paraphrase information in notes and finished work,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W.5.7: Conduct short research projects that use several sources to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W.4.8: Recall relevant information from experiences or gather relevant information from print and digital sources; take notes and categorize information,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W.3.10: Write routinely over extended time frames (time for research, reflection, and revision) and shorter time frames (a single sitting or a day or two) for a range of discipline-specific tasks, purposes, and audiences.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W.4.7: Conduct short research projects that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W.3.8: Recall information from experiences or gather information from print and digital sources; take brief notes on sources and sort evidence into provided categories.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W.3.7: Conduct short research projects that build knowledge about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W.5.10: Write routinely over extended time frames (time for research, reflection, and revision) and shorter time frames (a single sitting or a day or two) for a range of discipline-specific tasks, purposes, and audiences.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W.4.10: Write routinely over extended time frames (time for research, reflection, and revision) and shorter time frames (a single sitting or a day or two) for a range of discipline-specific tasks, purposes, and audiences.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Prepare in Advance: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your DC Public Library card number ready to access lesson materials throughout the lesson.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5.14.3 - Identify key leaders in the struggle to extend equal rights to all Americans through the decades (e.g., Mary McLeod Bethune, Ella Jo Baker, César Chávez, Frederick Douglass, Rodolfo “Corky” Gonzales, Charles Houston, Martin Luther King Jr., Thurgood Marshall, Carlos Montes, Baker Motley, Rosa Parks, Malcolm X, Eleanor Roosevelt, and Reies López Tijerina).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5.14.4 - List and describe the steps toward desegregation (e.g., A. Philip Randolph’s proposed 1941 March on Washington, Jackie Robinson and baseball, Truman and the Armed Forces, Adam Clayton Powell and Congress, and the integration of public schools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D2.His.9.3-5. Summarize how different kinds of historical sources are used to explain events in the past.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this lesson, students will learn to organize information from different sources.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Previous slide - Image:</a:t>
            </a:r>
            <a:r>
              <a:rPr lang="en"/>
              <a:t> </a:t>
            </a:r>
            <a:r>
              <a:rPr lang="en" u="sng">
                <a:solidFill>
                  <a:schemeClr val="hlink"/>
                </a:solidFill>
                <a:hlinkClick r:id="rId2"/>
              </a:rPr>
              <a:t>"Jackie Robinson" </a:t>
            </a:r>
            <a:r>
              <a:rPr i="1" lang="en" u="sng">
                <a:solidFill>
                  <a:schemeClr val="hlink"/>
                </a:solidFill>
                <a:hlinkClick r:id="rId3"/>
              </a:rPr>
              <a:t>Britannica ImageQuest</a:t>
            </a:r>
            <a:r>
              <a:rPr lang="en" u="sng">
                <a:solidFill>
                  <a:schemeClr val="hlink"/>
                </a:solidFill>
                <a:hlinkClick r:id="rId4"/>
              </a:rPr>
              <a:t>. Britannica. Sept. 16, 2018.</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that when to take notes they need to summarize information which means: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Writing down the main ideas and details in your own words.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Using short phrases and keywords.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Breaking down big ideas into the most important parts.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e525517c4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e525517c4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researching means taking a lot of notes. These notes need to be organized in order to help remember what is being learned.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previous lessons, you have prepared to begin research by generating research questions and keywords about the topic of desegregation. Today we will practice answering a research question in our notes by looking at different 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established classroom routine to divide class into small groups of 2-3 and distribute Summarizing Information Notes Sheet.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Create a larger version of the handout on the board or create a teacher-made anchor chart. You will use this to model summarizing throughout the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Additional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focus of this lesson is to gather material from multiple sources. Citing sources will not be taught in this lesson, but in the next lesson.</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525517c4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525517c4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research question has already been written on student's notes sheets: "What steps did groups or individuals take to end 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Video link </a:t>
            </a:r>
            <a:r>
              <a:rPr lang="en" u="sng">
                <a:solidFill>
                  <a:srgbClr val="0097A7"/>
                </a:solidFill>
                <a:hlinkClick r:id="rId2">
                  <a:extLst>
                    <a:ext uri="{A12FA001-AC4F-418D-AE19-62706E023703}">
                      <ahyp:hlinkClr val="tx"/>
                    </a:ext>
                  </a:extLst>
                </a:hlinkClick>
              </a:rPr>
              <a:t>"Civil Rights Movements and Protests." </a:t>
            </a:r>
            <a:r>
              <a:rPr i="1" lang="en" u="sng">
                <a:solidFill>
                  <a:srgbClr val="0097A7"/>
                </a:solidFill>
                <a:hlinkClick r:id="rId3">
                  <a:extLst>
                    <a:ext uri="{A12FA001-AC4F-418D-AE19-62706E023703}">
                      <ahyp:hlinkClr val="tx"/>
                    </a:ext>
                  </a:extLst>
                </a:hlinkClick>
              </a:rPr>
              <a:t>Just for Kids: Access Video</a:t>
            </a:r>
            <a:r>
              <a:rPr lang="en" u="sng">
                <a:solidFill>
                  <a:srgbClr val="0097A7"/>
                </a:solidFill>
                <a:hlinkClick r:id="rId4">
                  <a:extLst>
                    <a:ext uri="{A12FA001-AC4F-418D-AE19-62706E023703}">
                      <ahyp:hlinkClr val="tx"/>
                    </a:ext>
                  </a:extLst>
                </a:hlinkClick>
              </a:rPr>
              <a:t>, Access Video. Sept. 14, 2018.</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Tell students that they will be working with their groups to summarize information from the video to answer the research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refer back to the What is a Summary? anchor chart from Lesson 4 to review.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Watch the video and give groups time to talk and write in the "Notes" sections of their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Call on groups to share out summaries and model adding these to the class chart (see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1955, Montgomery, Alabama, Rosa Parks refused to give up her seat to a white passenger.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Parks was arrested for breaking segregation laws and put in jail and had to pay a fine.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African Americans were upset and decided to boycott the buses.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in Montgomery, led by Martin Luther King Jr., helped each other get around without buses until the Supreme Court decided bus drivers were no longer allowed to make African Americans give up their seats.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r>
              <a:rPr b="1"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Linked video: </a:t>
            </a:r>
            <a:r>
              <a:rPr lang="en" u="sng">
                <a:solidFill>
                  <a:schemeClr val="hlink"/>
                </a:solidFill>
                <a:hlinkClick r:id="rId5"/>
              </a:rPr>
              <a:t>"Civil Rights Movements and Protests." </a:t>
            </a:r>
            <a:r>
              <a:rPr i="1" lang="en" u="sng">
                <a:solidFill>
                  <a:schemeClr val="hlink"/>
                </a:solidFill>
                <a:hlinkClick r:id="rId6"/>
              </a:rPr>
              <a:t>Just for Kids: Access Video</a:t>
            </a:r>
            <a:r>
              <a:rPr lang="en" u="sng">
                <a:solidFill>
                  <a:schemeClr val="hlink"/>
                </a:solidFill>
                <a:hlinkClick r:id="rId7"/>
              </a:rPr>
              <a:t>, Access Video. Sept. 14, 2018.</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525517c4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525517c4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while the information gathered so far is valuable, there is more work to be done to answer the research question, "What steps did groups or individuals take to end 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Video link: </a:t>
            </a:r>
            <a:r>
              <a:rPr lang="en" u="sng">
                <a:solidFill>
                  <a:srgbClr val="0097A7"/>
                </a:solidFill>
                <a:hlinkClick r:id="rId2">
                  <a:extLst>
                    <a:ext uri="{A12FA001-AC4F-418D-AE19-62706E023703}">
                      <ahyp:hlinkClr val="tx"/>
                    </a:ext>
                  </a:extLst>
                </a:hlinkClick>
              </a:rPr>
              <a:t>"Robinson, Jackie" </a:t>
            </a:r>
            <a:r>
              <a:rPr i="1" lang="en" u="sng">
                <a:solidFill>
                  <a:srgbClr val="0097A7"/>
                </a:solidFill>
                <a:hlinkClick r:id="rId3">
                  <a:extLst>
                    <a:ext uri="{A12FA001-AC4F-418D-AE19-62706E023703}">
                      <ahyp:hlinkClr val="tx"/>
                    </a:ext>
                  </a:extLst>
                </a:hlinkClick>
              </a:rPr>
              <a:t>Britannica School</a:t>
            </a:r>
            <a:r>
              <a:rPr lang="en" u="sng">
                <a:solidFill>
                  <a:srgbClr val="0097A7"/>
                </a:solidFill>
                <a:hlinkClick r:id="rId4">
                  <a:extLst>
                    <a:ext uri="{A12FA001-AC4F-418D-AE19-62706E023703}">
                      <ahyp:hlinkClr val="tx"/>
                    </a:ext>
                  </a:extLst>
                </a:hlinkClick>
              </a:rPr>
              <a:t>, Encyclopædia Britannica, 14 Sep. 2018.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prompted, enter your DC Public Library card number to view the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on the "View the original page" link at the bottom of the page to see a full-screen version of the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drawing a line across the bottom of the notes for the Montgomery Bus Boycott (see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each group will work to jot notes form this video about what steps groups or individuals took to end 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Watch the video and give students time to discuss with their groups and work on taking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adding notes to Summarizing Information handout (see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Jackie Robinson was the first African American baseball player on a major league team.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Many people were angry that he was allowed to play and threatened him.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Fans at games and other players would say mean things to him.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had a big impact on showing that African Americans should be able to play on baseball teams.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April 15th is Jackie Robinson Day when other players wear his number.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"Robinson, Jackie" </a:t>
            </a:r>
            <a:r>
              <a:rPr i="1" lang="en" u="sng">
                <a:solidFill>
                  <a:schemeClr val="hlink"/>
                </a:solidFill>
                <a:hlinkClick r:id="rId6"/>
              </a:rPr>
              <a:t>Britannica School</a:t>
            </a:r>
            <a:r>
              <a:rPr lang="en" u="sng">
                <a:solidFill>
                  <a:schemeClr val="hlink"/>
                </a:solidFill>
                <a:hlinkClick r:id="rId7"/>
              </a:rPr>
              <a:t>, Encyclopædia Britannica, 14 Sep. 2018.</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525517c43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525517c43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once information is gathered from multiple sources, students should stop and think about what they have learned.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Point out the "What did you learn?" section at the bottom of the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this is where students should write a short summary of their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use the What is a Summary? chart from Lesson 4 to review.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writing a short summary with class (see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Point out that this does not mean copying notes into sentences. Instead, it means picking out the big ideas that are most important and writing them in your own words.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are not expected to list sources, that will be addressed in the following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how to summarize notes in their own words.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Additional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focus of this lesson is to gather material from multiple sources. Citing sources will not be taught in this lesson, but in the next lesson.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525517c43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525517c4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another blank copy of the 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students will work independently to summarize information in order to further answer the research question: "What steps did groups or individuals take to end segregation?"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Video link: </a:t>
            </a:r>
            <a:r>
              <a:rPr lang="en" u="sng">
                <a:solidFill>
                  <a:srgbClr val="0097A7"/>
                </a:solidFill>
                <a:hlinkClick r:id="rId2">
                  <a:extLst>
                    <a:ext uri="{A12FA001-AC4F-418D-AE19-62706E023703}">
                      <ahyp:hlinkClr val="tx"/>
                    </a:ext>
                  </a:extLst>
                </a:hlinkClick>
              </a:rPr>
              <a:t>"CIVIL RIGHTS: President Truman Addresses NAACP." Elibrary. Accessed Sept. 27, 2018.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prompted, enter your DC public library card number.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Scroll down the page to view the video or click on the "View the original page" link to see a full-screen version.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Repeat as needed and give students time to read the caption, watch the video several times and jot their notes on their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are not expected to list sources, that will be addressed in the following lesson.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to the next slide once students are finished.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President Truman stated all Americans should enjoy equal rights.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Truman promised to remove any remaining barriers preventing equal rights to citizens.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Truman declared there should be no discrimination based on ancestry, religion, race or color.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r>
              <a:rPr b="1"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"CIVIL RIGHTS: President Truman Addresses NAACP." Elibrary. Accessed Sept. 27, 2018.</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525517c4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525517c4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distribute NAACP handout for students to read.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student's needs and grade level, either read aloud to students as they follow along or have students read independently.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Tell students to use this article in order to add more information to answer the research question, "What steps did groups or individuals take to end segregation?" When students are done, they will write a few sentences in their own words to summarize what they learned in the "What did you learn?" section of the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handouts as a formative assessment.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are not expected to list sources, that will be addressed in the following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Martin Luther King Jr. was arrested many times for protesting unfair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believed that African Americans should be treated equally.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Martin Luther King Jr. gave many speeches about equal rights.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wanted his followers to be non-violent, even if they were attacked.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NAACP was made to help African Americans get equal rights.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NAACP asked congress to pass laws to make sure everyone was treated equally.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1954 the NAACP won the case that made it legal for African Americans to go to schools that had been only for white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helped organize demonstrations and asked Congress to pass laws that would help everyone be equal.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Article: </a:t>
            </a:r>
            <a:r>
              <a:rPr lang="en" u="sng">
                <a:solidFill>
                  <a:schemeClr val="hlink"/>
                </a:solidFill>
                <a:hlinkClick r:id="rId2"/>
              </a:rPr>
              <a:t>"National Association for the Advancement of Colored People (NAACP)" </a:t>
            </a:r>
            <a:r>
              <a:rPr i="1" lang="en" u="sng">
                <a:solidFill>
                  <a:schemeClr val="hlink"/>
                </a:solidFill>
                <a:hlinkClick r:id="rId3"/>
              </a:rPr>
              <a:t>Britannica School</a:t>
            </a:r>
            <a:r>
              <a:rPr lang="en" u="sng">
                <a:solidFill>
                  <a:schemeClr val="hlink"/>
                </a:solidFill>
                <a:hlinkClick r:id="rId4"/>
              </a:rPr>
              <a:t>. Britannica. Sept. 15, 2018.</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58175" y="517975"/>
            <a:ext cx="40065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Organizing information from different sources</a:t>
            </a:r>
            <a:endParaRPr sz="5000"/>
          </a:p>
        </p:txBody>
      </p:sp>
      <p:sp>
        <p:nvSpPr>
          <p:cNvPr id="38" name="Google Shape;38;p8"/>
          <p:cNvSpPr txBox="1"/>
          <p:nvPr/>
        </p:nvSpPr>
        <p:spPr>
          <a:xfrm>
            <a:off x="358163" y="4380900"/>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the Library: Elementary, Lesson 5</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572000" y="768342"/>
            <a:ext cx="4302926" cy="310885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a:t>
            </a:r>
            <a:endParaRPr/>
          </a:p>
        </p:txBody>
      </p:sp>
      <p:sp>
        <p:nvSpPr>
          <p:cNvPr id="45" name="Google Shape;45;p9"/>
          <p:cNvSpPr/>
          <p:nvPr/>
        </p:nvSpPr>
        <p:spPr>
          <a:xfrm>
            <a:off x="1327100" y="1762350"/>
            <a:ext cx="6329400" cy="16188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800"/>
              <a:t>How can I </a:t>
            </a:r>
            <a:r>
              <a:rPr b="1" lang="en" sz="2800"/>
              <a:t>organize</a:t>
            </a:r>
            <a:r>
              <a:rPr lang="en" sz="2800"/>
              <a:t> information from </a:t>
            </a:r>
            <a:r>
              <a:rPr b="1" lang="en" sz="2800"/>
              <a:t>different sources</a:t>
            </a:r>
            <a:r>
              <a:rPr lang="en" sz="2800"/>
              <a:t>?</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313500" y="225800"/>
            <a:ext cx="851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Let's Review</a:t>
            </a:r>
            <a:endParaRPr sz="3300"/>
          </a:p>
        </p:txBody>
      </p:sp>
      <p:sp>
        <p:nvSpPr>
          <p:cNvPr id="51" name="Google Shape;51;p10"/>
          <p:cNvSpPr txBox="1"/>
          <p:nvPr/>
        </p:nvSpPr>
        <p:spPr>
          <a:xfrm>
            <a:off x="565900" y="1443675"/>
            <a:ext cx="8264700" cy="2253300"/>
          </a:xfrm>
          <a:prstGeom prst="rect">
            <a:avLst/>
          </a:prstGeom>
          <a:noFill/>
          <a:ln>
            <a:noFill/>
          </a:ln>
        </p:spPr>
        <p:txBody>
          <a:bodyPr anchorCtr="0" anchor="ctr"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Writing down the main ideas and details in </a:t>
            </a:r>
            <a:r>
              <a:rPr b="1" lang="en" sz="2400">
                <a:solidFill>
                  <a:srgbClr val="005C66"/>
                </a:solidFill>
                <a:latin typeface="Helvetica Neue"/>
                <a:ea typeface="Helvetica Neue"/>
                <a:cs typeface="Helvetica Neue"/>
                <a:sym typeface="Helvetica Neue"/>
              </a:rPr>
              <a:t>your own</a:t>
            </a:r>
            <a:r>
              <a:rPr lang="en" sz="2400">
                <a:solidFill>
                  <a:srgbClr val="005C66"/>
                </a:solidFill>
                <a:latin typeface="Helvetica Neue"/>
                <a:ea typeface="Helvetica Neue"/>
                <a:cs typeface="Helvetica Neue"/>
                <a:sym typeface="Helvetica Neue"/>
              </a:rPr>
              <a:t> words.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Using </a:t>
            </a:r>
            <a:r>
              <a:rPr b="1" lang="en" sz="2400">
                <a:solidFill>
                  <a:srgbClr val="005C66"/>
                </a:solidFill>
                <a:latin typeface="Helvetica Neue"/>
                <a:ea typeface="Helvetica Neue"/>
                <a:cs typeface="Helvetica Neue"/>
                <a:sym typeface="Helvetica Neue"/>
              </a:rPr>
              <a:t>short phrases</a:t>
            </a:r>
            <a:r>
              <a:rPr lang="en" sz="2400">
                <a:solidFill>
                  <a:srgbClr val="005C66"/>
                </a:solidFill>
                <a:latin typeface="Helvetica Neue"/>
                <a:ea typeface="Helvetica Neue"/>
                <a:cs typeface="Helvetica Neue"/>
                <a:sym typeface="Helvetica Neue"/>
              </a:rPr>
              <a:t> and </a:t>
            </a:r>
            <a:r>
              <a:rPr b="1" lang="en" sz="2400">
                <a:solidFill>
                  <a:srgbClr val="005C66"/>
                </a:solidFill>
                <a:latin typeface="Helvetica Neue"/>
                <a:ea typeface="Helvetica Neue"/>
                <a:cs typeface="Helvetica Neue"/>
                <a:sym typeface="Helvetica Neue"/>
              </a:rPr>
              <a:t>keywords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Breaking down big ideas into the most </a:t>
            </a:r>
            <a:r>
              <a:rPr b="1" lang="en" sz="2400">
                <a:solidFill>
                  <a:srgbClr val="005C66"/>
                </a:solidFill>
                <a:latin typeface="Helvetica Neue"/>
                <a:ea typeface="Helvetica Neue"/>
                <a:cs typeface="Helvetica Neue"/>
                <a:sym typeface="Helvetica Neue"/>
              </a:rPr>
              <a:t>important parts</a:t>
            </a:r>
            <a:r>
              <a:rPr lang="en" sz="2400">
                <a:solidFill>
                  <a:srgbClr val="005C66"/>
                </a:solidFill>
                <a:latin typeface="Helvetica Neue"/>
                <a:ea typeface="Helvetica Neue"/>
                <a:cs typeface="Helvetica Neue"/>
                <a:sym typeface="Helvetica Neue"/>
              </a:rPr>
              <a:t>.</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1"/>
          <p:cNvSpPr txBox="1"/>
          <p:nvPr>
            <p:ph type="title"/>
          </p:nvPr>
        </p:nvSpPr>
        <p:spPr>
          <a:xfrm>
            <a:off x="313500" y="225800"/>
            <a:ext cx="851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Introduction</a:t>
            </a:r>
            <a:endParaRPr sz="3300"/>
          </a:p>
        </p:txBody>
      </p:sp>
      <p:sp>
        <p:nvSpPr>
          <p:cNvPr id="57" name="Google Shape;57;p11"/>
          <p:cNvSpPr/>
          <p:nvPr/>
        </p:nvSpPr>
        <p:spPr>
          <a:xfrm>
            <a:off x="5133175" y="1923600"/>
            <a:ext cx="3624000" cy="1296300"/>
          </a:xfrm>
          <a:prstGeom prst="wedgeRoundRectCallout">
            <a:avLst>
              <a:gd fmla="val 10940" name="adj1"/>
              <a:gd fmla="val 91952"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do I </a:t>
            </a:r>
            <a:r>
              <a:rPr b="1" lang="en" sz="2400"/>
              <a:t>organize </a:t>
            </a:r>
            <a:r>
              <a:rPr lang="en" sz="2400"/>
              <a:t>my notes?</a:t>
            </a:r>
            <a:endParaRPr sz="2400">
              <a:solidFill>
                <a:srgbClr val="000000"/>
              </a:solidFill>
            </a:endParaRPr>
          </a:p>
        </p:txBody>
      </p:sp>
      <p:pic>
        <p:nvPicPr>
          <p:cNvPr id="58" name="Google Shape;58;p11"/>
          <p:cNvPicPr preferRelativeResize="0"/>
          <p:nvPr/>
        </p:nvPicPr>
        <p:blipFill>
          <a:blip r:embed="rId3">
            <a:alphaModFix/>
          </a:blip>
          <a:stretch>
            <a:fillRect/>
          </a:stretch>
        </p:blipFill>
        <p:spPr>
          <a:xfrm>
            <a:off x="477200" y="1631550"/>
            <a:ext cx="4258499" cy="3169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title"/>
          </p:nvPr>
        </p:nvSpPr>
        <p:spPr>
          <a:xfrm>
            <a:off x="313500" y="225800"/>
            <a:ext cx="851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Civil Rights Movements and Protests</a:t>
            </a:r>
            <a:endParaRPr sz="3300"/>
          </a:p>
        </p:txBody>
      </p:sp>
      <p:pic>
        <p:nvPicPr>
          <p:cNvPr id="64" name="Google Shape;64;p12"/>
          <p:cNvPicPr preferRelativeResize="0"/>
          <p:nvPr/>
        </p:nvPicPr>
        <p:blipFill>
          <a:blip r:embed="rId3">
            <a:alphaModFix/>
          </a:blip>
          <a:stretch>
            <a:fillRect/>
          </a:stretch>
        </p:blipFill>
        <p:spPr>
          <a:xfrm>
            <a:off x="2047124" y="1130700"/>
            <a:ext cx="5049751" cy="36934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type="title"/>
          </p:nvPr>
        </p:nvSpPr>
        <p:spPr>
          <a:xfrm>
            <a:off x="313500" y="225800"/>
            <a:ext cx="851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Jackie Robinson</a:t>
            </a:r>
            <a:endParaRPr sz="3300"/>
          </a:p>
        </p:txBody>
      </p:sp>
      <p:pic>
        <p:nvPicPr>
          <p:cNvPr id="70" name="Google Shape;70;p13"/>
          <p:cNvPicPr preferRelativeResize="0"/>
          <p:nvPr/>
        </p:nvPicPr>
        <p:blipFill>
          <a:blip r:embed="rId3">
            <a:alphaModFix/>
          </a:blip>
          <a:stretch>
            <a:fillRect/>
          </a:stretch>
        </p:blipFill>
        <p:spPr>
          <a:xfrm>
            <a:off x="1914963" y="1108375"/>
            <a:ext cx="5314076" cy="37449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3500" y="225800"/>
            <a:ext cx="851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What did you learn?</a:t>
            </a:r>
            <a:endParaRPr sz="3300"/>
          </a:p>
        </p:txBody>
      </p:sp>
      <p:sp>
        <p:nvSpPr>
          <p:cNvPr id="76" name="Google Shape;76;p14"/>
          <p:cNvSpPr/>
          <p:nvPr/>
        </p:nvSpPr>
        <p:spPr>
          <a:xfrm>
            <a:off x="759375" y="2175423"/>
            <a:ext cx="3753600" cy="1047900"/>
          </a:xfrm>
          <a:prstGeom prst="wedgeRoundRectCallout">
            <a:avLst>
              <a:gd fmla="val -7110" name="adj1"/>
              <a:gd fmla="val 95806"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How can I </a:t>
            </a:r>
            <a:r>
              <a:rPr b="1" lang="en" sz="2400"/>
              <a:t>summarize</a:t>
            </a:r>
            <a:r>
              <a:rPr lang="en" sz="2400"/>
              <a:t> what I've learned?</a:t>
            </a:r>
            <a:endParaRPr sz="2400"/>
          </a:p>
        </p:txBody>
      </p:sp>
      <p:pic>
        <p:nvPicPr>
          <p:cNvPr id="77" name="Google Shape;77;p14"/>
          <p:cNvPicPr preferRelativeResize="0"/>
          <p:nvPr/>
        </p:nvPicPr>
        <p:blipFill>
          <a:blip r:embed="rId3">
            <a:alphaModFix/>
          </a:blip>
          <a:stretch>
            <a:fillRect/>
          </a:stretch>
        </p:blipFill>
        <p:spPr>
          <a:xfrm>
            <a:off x="5329500" y="918500"/>
            <a:ext cx="3096463" cy="39202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13500" y="225800"/>
            <a:ext cx="851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Express Your Understanding (Part 1)</a:t>
            </a:r>
            <a:endParaRPr sz="3300"/>
          </a:p>
        </p:txBody>
      </p:sp>
      <p:pic>
        <p:nvPicPr>
          <p:cNvPr id="83" name="Google Shape;83;p15"/>
          <p:cNvPicPr preferRelativeResize="0"/>
          <p:nvPr/>
        </p:nvPicPr>
        <p:blipFill>
          <a:blip r:embed="rId3">
            <a:alphaModFix/>
          </a:blip>
          <a:stretch>
            <a:fillRect/>
          </a:stretch>
        </p:blipFill>
        <p:spPr>
          <a:xfrm>
            <a:off x="1973200" y="1196075"/>
            <a:ext cx="5197600" cy="3663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3500" y="225800"/>
            <a:ext cx="851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Express Your Understanding (Part 2)</a:t>
            </a:r>
            <a:endParaRPr sz="3300"/>
          </a:p>
        </p:txBody>
      </p:sp>
      <p:pic>
        <p:nvPicPr>
          <p:cNvPr id="89" name="Google Shape;89;p16"/>
          <p:cNvPicPr preferRelativeResize="0"/>
          <p:nvPr/>
        </p:nvPicPr>
        <p:blipFill>
          <a:blip r:embed="rId3">
            <a:alphaModFix/>
          </a:blip>
          <a:stretch>
            <a:fillRect/>
          </a:stretch>
        </p:blipFill>
        <p:spPr>
          <a:xfrm>
            <a:off x="2229237" y="1164500"/>
            <a:ext cx="4685525" cy="36953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