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4fRRpBU7KrfVGlsqV_XCKnDRei3V3osR/view?usp=sharing" TargetMode="External"/><Relationship Id="rId3" Type="http://schemas.openxmlformats.org/officeDocument/2006/relationships/hyperlink" Target="https://drive.google.com/file/d/14fRRpBU7KrfVGlsqV_XCKnDRei3V3osR/view?usp=sharing" TargetMode="External"/><Relationship Id="rId4" Type="http://schemas.openxmlformats.org/officeDocument/2006/relationships/hyperlink" Target="https://drive.google.com/file/d/14fRRpBU7KrfVGlsqV_XCKnDRei3V3osR/view?usp=sharing" TargetMode="External"/><Relationship Id="rId5" Type="http://schemas.openxmlformats.org/officeDocument/2006/relationships/hyperlink" Target="https://drive.google.com/file/d/1SfsZLZaudIPBTtHmEUZTqrMpQ1QovGbo/view?usp=sharing" TargetMode="External"/><Relationship Id="rId6" Type="http://schemas.openxmlformats.org/officeDocument/2006/relationships/hyperlink" Target="https://drive.google.com/file/d/1SfsZLZaudIPBTtHmEUZTqrMpQ1QovGbo/view?usp=sharing" TargetMode="External"/><Relationship Id="rId7" Type="http://schemas.openxmlformats.org/officeDocument/2006/relationships/hyperlink" Target="https://drive.google.com/file/d/1SfsZLZaudIPBTtHmEUZTqrMpQ1QovGbo/view?usp=sharing" TargetMode="External"/><Relationship Id="rId8" Type="http://schemas.openxmlformats.org/officeDocument/2006/relationships/hyperlink" Target="https://drive.google.com/file/d/1l4Gikaiwa7Fq6i_hLYPZCk2MgJ1KloE-/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est-eb-com.dclibrary.idm.oclc.org/search/segregation/1/109_156776/Racial-Segregation--Oklahoma--193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About this lesson</a:t>
            </a:r>
            <a:endParaRPr b="1"/>
          </a:p>
          <a:p>
            <a:pPr indent="0" lvl="0" marL="0" rtl="0" algn="l">
              <a:spcBef>
                <a:spcPts val="0"/>
              </a:spcBef>
              <a:spcAft>
                <a:spcPts val="0"/>
              </a:spcAft>
              <a:buNone/>
            </a:pPr>
            <a:r>
              <a:rPr lang="en"/>
              <a:t>This lesson explains what students should do first to get ready to research.  It references items and research topics from the 5th-grade inquiry arc, What is the best way to promote change?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Materials:</a:t>
            </a:r>
            <a:endParaRPr b="1"/>
          </a:p>
          <a:p>
            <a:pPr indent="-298450" lvl="0" marL="457200" rtl="0" algn="l">
              <a:spcBef>
                <a:spcPts val="0"/>
              </a:spcBef>
              <a:spcAft>
                <a:spcPts val="0"/>
              </a:spcAft>
              <a:buSzPts val="1100"/>
              <a:buChar char="●"/>
            </a:pPr>
            <a:r>
              <a:rPr lang="en" u="sng">
                <a:solidFill>
                  <a:schemeClr val="hlink"/>
                </a:solidFill>
                <a:hlinkClick r:id="rId2"/>
              </a:rPr>
              <a:t>Getting ready to </a:t>
            </a:r>
            <a:r>
              <a:rPr lang="en" u="sng">
                <a:solidFill>
                  <a:schemeClr val="hlink"/>
                </a:solidFill>
                <a:hlinkClick r:id="rId3"/>
              </a:rPr>
              <a:t>research</a:t>
            </a:r>
            <a:r>
              <a:rPr lang="en" u="sng">
                <a:solidFill>
                  <a:schemeClr val="hlink"/>
                </a:solidFill>
                <a:hlinkClick r:id="rId4"/>
              </a:rPr>
              <a:t> handout (blank)</a:t>
            </a:r>
            <a:endParaRPr/>
          </a:p>
          <a:p>
            <a:pPr indent="-298450" lvl="0" marL="457200" rtl="0" algn="l">
              <a:spcBef>
                <a:spcPts val="0"/>
              </a:spcBef>
              <a:spcAft>
                <a:spcPts val="0"/>
              </a:spcAft>
              <a:buSzPts val="1100"/>
              <a:buChar char="●"/>
            </a:pPr>
            <a:r>
              <a:rPr lang="en" u="sng">
                <a:solidFill>
                  <a:schemeClr val="hlink"/>
                </a:solidFill>
                <a:hlinkClick r:id="rId5"/>
              </a:rPr>
              <a:t>Getting ready to </a:t>
            </a:r>
            <a:r>
              <a:rPr lang="en" u="sng">
                <a:solidFill>
                  <a:schemeClr val="hlink"/>
                </a:solidFill>
                <a:hlinkClick r:id="rId6"/>
              </a:rPr>
              <a:t>research</a:t>
            </a:r>
            <a:r>
              <a:rPr lang="en" u="sng">
                <a:solidFill>
                  <a:schemeClr val="hlink"/>
                </a:solidFill>
                <a:hlinkClick r:id="rId7"/>
              </a:rPr>
              <a:t> handout (model)</a:t>
            </a:r>
            <a:endParaRPr/>
          </a:p>
          <a:p>
            <a:pPr indent="-298450" lvl="0" marL="457200" rtl="0" algn="l">
              <a:spcBef>
                <a:spcPts val="0"/>
              </a:spcBef>
              <a:spcAft>
                <a:spcPts val="0"/>
              </a:spcAft>
              <a:buSzPts val="1100"/>
              <a:buChar char="●"/>
            </a:pPr>
            <a:r>
              <a:rPr lang="en" u="sng">
                <a:solidFill>
                  <a:schemeClr val="hlink"/>
                </a:solidFill>
                <a:hlinkClick r:id="rId8"/>
              </a:rPr>
              <a:t>To get ready to research (anchor chart)</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
              <a:t>ELA Standards:</a:t>
            </a:r>
            <a:endParaRPr b="1"/>
          </a:p>
          <a:p>
            <a:pPr indent="-298450" lvl="0" marL="457200" rtl="0" algn="l">
              <a:spcBef>
                <a:spcPts val="0"/>
              </a:spcBef>
              <a:spcAft>
                <a:spcPts val="0"/>
              </a:spcAft>
              <a:buSzPts val="1100"/>
              <a:buChar char="●"/>
            </a:pPr>
            <a:r>
              <a:rPr lang="en"/>
              <a:t>W.5.8: Recall relevant information from experiences or gather relevant information from print and digital sources; summarize or paraphrase information in notes and finished work, and provide a list of sources.</a:t>
            </a:r>
            <a:endParaRPr/>
          </a:p>
          <a:p>
            <a:pPr indent="-298450" lvl="0" marL="457200" rtl="0" algn="l">
              <a:spcBef>
                <a:spcPts val="0"/>
              </a:spcBef>
              <a:spcAft>
                <a:spcPts val="0"/>
              </a:spcAft>
              <a:buSzPts val="1100"/>
              <a:buChar char="●"/>
            </a:pPr>
            <a:r>
              <a:rPr lang="en"/>
              <a:t>W.5.7: Conduct short research projects that use several sources to build knowledge through investigation of different aspects of a topic.</a:t>
            </a:r>
            <a:endParaRPr/>
          </a:p>
          <a:p>
            <a:pPr indent="-298450" lvl="0" marL="457200" rtl="0" algn="l">
              <a:spcBef>
                <a:spcPts val="0"/>
              </a:spcBef>
              <a:spcAft>
                <a:spcPts val="0"/>
              </a:spcAft>
              <a:buSzPts val="1100"/>
              <a:buChar char="●"/>
            </a:pPr>
            <a:r>
              <a:rPr lang="en"/>
              <a:t>W.4.8: Recall relevant information from experiences or gather relevant information from print and digital sources; take notes and categorize information, and provide a list of sources.</a:t>
            </a:r>
            <a:endParaRPr/>
          </a:p>
          <a:p>
            <a:pPr indent="-298450" lvl="0" marL="457200" rtl="0" algn="l">
              <a:spcBef>
                <a:spcPts val="0"/>
              </a:spcBef>
              <a:spcAft>
                <a:spcPts val="0"/>
              </a:spcAft>
              <a:buSzPts val="1100"/>
              <a:buChar char="●"/>
            </a:pPr>
            <a:r>
              <a:rPr lang="en"/>
              <a:t>W.4.7: Conduct short research projects that build knowledge through investigation of different aspects of a topic.</a:t>
            </a:r>
            <a:endParaRPr/>
          </a:p>
          <a:p>
            <a:pPr indent="-298450" lvl="0" marL="457200" rtl="0" algn="l">
              <a:spcBef>
                <a:spcPts val="0"/>
              </a:spcBef>
              <a:spcAft>
                <a:spcPts val="0"/>
              </a:spcAft>
              <a:buSzPts val="1100"/>
              <a:buChar char="●"/>
            </a:pPr>
            <a:r>
              <a:rPr lang="en"/>
              <a:t>W.3.8: Recall information from experiences or gather information from print and digital sources; take brief notes on sources and sort evidence into provided categories.</a:t>
            </a:r>
            <a:endParaRPr/>
          </a:p>
          <a:p>
            <a:pPr indent="-298450" lvl="0" marL="457200" rtl="0" algn="l">
              <a:spcBef>
                <a:spcPts val="0"/>
              </a:spcBef>
              <a:spcAft>
                <a:spcPts val="0"/>
              </a:spcAft>
              <a:buSzPts val="1100"/>
              <a:buChar char="●"/>
            </a:pPr>
            <a:r>
              <a:rPr lang="en"/>
              <a:t>W.3.7: Conduct short research projects that build knowledge about a topic.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DC Content Power Standards:</a:t>
            </a:r>
            <a:endParaRPr b="1"/>
          </a:p>
          <a:p>
            <a:pPr indent="-298450" lvl="0" marL="457200" rtl="0" algn="l">
              <a:spcBef>
                <a:spcPts val="0"/>
              </a:spcBef>
              <a:spcAft>
                <a:spcPts val="0"/>
              </a:spcAft>
              <a:buSzPts val="1100"/>
              <a:buChar char="●"/>
            </a:pPr>
            <a:r>
              <a:rPr lang="en"/>
              <a:t>5.DC.14.4 - List and describe the steps toward desegregation (e.g., A. Philip Randolph’s proposed 1941 March on Washington, Jackie Robinson and baseball, Truman and the Armed Forces, Adam Clayton Powell and Congress, and the integration of public schools).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C3 Framework Indicators and Common Core Standards for Literacy in History/Social Studies:</a:t>
            </a:r>
            <a:endParaRPr b="1"/>
          </a:p>
          <a:p>
            <a:pPr indent="-298450" lvl="0" marL="457200" rtl="0" algn="l">
              <a:spcBef>
                <a:spcPts val="0"/>
              </a:spcBef>
              <a:spcAft>
                <a:spcPts val="0"/>
              </a:spcAft>
              <a:buSzPts val="1100"/>
              <a:buChar char="●"/>
            </a:pPr>
            <a:r>
              <a:rPr lang="en"/>
              <a:t>D2.His.10.3-5. Compare information provided by different historical sources about the past.</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4536e5fd2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4536e5fd2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discuss keywords such as "challenge" or "hard", "important people", and "important events".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students add these terms to the "Step 3" column of their Getting Ready to Research (model) handout.</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4536e5fd2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4536e5fd2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you start researching, you can use these keywords in many different ways. You can look for these terms in text features of books and magazines. You can also use them to search online search engines, databases, and dictionaries.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4536e5fd2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4536e5fd2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you research and learn more, you can add to these keywords and search for more and more specific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Point out the "Step 3" column on the Getting Ready to Research (blank)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"Work with your groups to read the excerpt and find any important people or events involved in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giving students time to work, call on groups to share out the important people or events that they found.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Important people include Marian Anderson, who gave a famous concert, and Martin Luther King Jr., who gave a famous speech.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Important events include the 1963 March on Washington, the "I Have a Dream" speech, and the 1954 Supreme Court decision forcing school desegregation.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National Geographic, "On the Civil Rights Trail", courtesy of the D.C. Public Library</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4536e5fd2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4536e5fd2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by adding these more specific keywords and phrases, students now have more specific ideas that they can research. For example, now they can search for these specific people and events to find out more about the challenges of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model adding key words to the Getting Ready to Research (model)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National Geographic, "On the Civil Rights Trail", courtesy of the D.C. Public Library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4536e5fd2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4536e5fd2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7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steps to get ready to research, referencing the class anchor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to students that they will now be working independently using their devices to research a topic. This can be a topic of their choice or an assigned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"Begin working to research using your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students time to independently work through the process on their own topics. Circulate, observing that students are: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Thinking about what they already know, and looking up basic information using dictionaries or encyclopedias.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Brainstorming research questions and recording in notebooks or journals.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Identifying keywords.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Getting Ready to Research (blank) handout to students. Students demonstrate the process of thinking about what they know, brainstorming questions, and identifying keywords.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completed handouts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demonstrate the process of thinking about what they know, brainstorming questions, and identifying keywords specific to individual student topics on their Getting to Ready to Research form.</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1 minute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SzPts val="1100"/>
              <a:buChar char="●"/>
            </a:pPr>
            <a:r>
              <a:rPr lang="en"/>
              <a:t>Explain that in this lesson students will learn how to get started in their research, even when they do not know anything about their topic.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SzPts val="1100"/>
              <a:buChar char="●"/>
            </a:pPr>
            <a:r>
              <a:rPr lang="en"/>
              <a:t>Previous slide - </a:t>
            </a:r>
            <a:r>
              <a:rPr lang="en" u="sng">
                <a:solidFill>
                  <a:schemeClr val="hlink"/>
                </a:solidFill>
                <a:hlinkClick r:id="rId2"/>
              </a:rPr>
              <a:t>Courtesy of DC Public Library and Britannica ImageQuest</a:t>
            </a:r>
            <a:r>
              <a:rPr lang="en"/>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process of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research is a process, it is more than just doing a quick search or reading the encyclopedia.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research we need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Find true and relevant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Use information from different sources to build understanding.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Take notes to remember what is being learned.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4536e5fd2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4536e5fd2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sometimes the hardest part of doing research is knowing where to start.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Before you can start looking for true and relevant information, we have to know what information to look for.</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4536e5fd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4536e5fd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establish classroom procedure to arrange students in groups of 2-3. Distribute Getting Ready to Research (model)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first step in getting ready to research is to think about what we already know.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the steps in this and the following slides to create a class anchor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 you already know about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and have students record their thinking in the "Step 1" column on their Getting Ready to Research (model) handouts.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notice that it has the word "segregation" in it, and know that segregation was when African Americans were treated differently than white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students may not know anything about desegregation and not know what to do first.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Additional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anchor chart should remain displayed after lesson, so students may reference it whenever needed.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4536e5fd2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4536e5fd2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if you do not know anything about a topic, you can look at something like an encyclopedia or dictionary to get a general overview of a topic. For example, this is a dictionary entry for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can you learn about desegregation from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students to share out and instruct them to add important points to the first column of their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Optional: Create a large version of the student handout to model this process throughout the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means to end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means to pass a law that people of different races cannot be separated.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"Desegregation", courtesy of the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4536e5fd2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4536e5fd2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step is to brainstorm questions to guide your research. This means that you need to think hard about exactly what it is you want to understand about your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if your topic is </a:t>
            </a:r>
            <a:r>
              <a:rPr i="1" lang="en">
                <a:solidFill>
                  <a:schemeClr val="dk1"/>
                </a:solidFill>
              </a:rPr>
              <a:t>desegregatio</a:t>
            </a:r>
            <a:r>
              <a:rPr lang="en">
                <a:solidFill>
                  <a:schemeClr val="dk1"/>
                </a:solidFill>
              </a:rPr>
              <a:t>n then you need to brainstorm questions about desegregation that you think are important.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Record this step on the Getting Ready to Research class anchor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"What are some questions you might ask to understand the challenges of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and have students jot their ideas in the "Step 2" column of their Getting Ready to Research (model) handouts.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note that since they are researching "challenges", that desegregating must have been hard to 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discuss how because desegregation means to stop segregation, I think they want to know more about what segregation was.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were some of the important people involved in desegregation?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are some of the important events involved in desegregation?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4536e5fd2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4536e5fd2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it is important to jot down your research questions on your Getting Ready to Research (model) handout so that you can remember them. You will use these questions throughout your research.</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4536e5fd2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4536e5fd2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our final step is to use these questions to identify keywords. These are the most important words and ideas that will help us answer our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final step to class chart.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and talk, "Looking at our research questions, what are some of the keywords you see?"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and have students jot down their ideas in the "Step 3" column of their Getting Ready to Research (model) handouts.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identify "segregation" is a keyword.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identify "desegregation" as another keyword.</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81975" y="1652100"/>
            <a:ext cx="4275300" cy="1839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How do I get started?</a:t>
            </a:r>
            <a:endParaRPr sz="5000"/>
          </a:p>
        </p:txBody>
      </p:sp>
      <p:sp>
        <p:nvSpPr>
          <p:cNvPr id="38" name="Google Shape;38;p8"/>
          <p:cNvSpPr txBox="1"/>
          <p:nvPr/>
        </p:nvSpPr>
        <p:spPr>
          <a:xfrm>
            <a:off x="416363" y="4278800"/>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the Library: Elementary, Lesson 3</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727550" y="1078713"/>
            <a:ext cx="4205724" cy="298606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Keywords</a:t>
            </a:r>
            <a:endParaRPr sz="3300"/>
          </a:p>
        </p:txBody>
      </p:sp>
      <p:pic>
        <p:nvPicPr>
          <p:cNvPr id="101" name="Google Shape;101;p17"/>
          <p:cNvPicPr preferRelativeResize="0"/>
          <p:nvPr/>
        </p:nvPicPr>
        <p:blipFill>
          <a:blip r:embed="rId3">
            <a:alphaModFix/>
          </a:blip>
          <a:stretch>
            <a:fillRect/>
          </a:stretch>
        </p:blipFill>
        <p:spPr>
          <a:xfrm>
            <a:off x="5470575" y="903925"/>
            <a:ext cx="2765349" cy="3934775"/>
          </a:xfrm>
          <a:prstGeom prst="rect">
            <a:avLst/>
          </a:prstGeom>
          <a:noFill/>
          <a:ln cap="flat" cmpd="sng" w="19050">
            <a:solidFill>
              <a:schemeClr val="dk2"/>
            </a:solidFill>
            <a:prstDash val="solid"/>
            <a:round/>
            <a:headEnd len="sm" w="sm" type="none"/>
            <a:tailEnd len="sm" w="sm" type="none"/>
          </a:ln>
        </p:spPr>
      </p:pic>
      <p:sp>
        <p:nvSpPr>
          <p:cNvPr id="102" name="Google Shape;102;p17"/>
          <p:cNvSpPr txBox="1"/>
          <p:nvPr/>
        </p:nvSpPr>
        <p:spPr>
          <a:xfrm>
            <a:off x="1152125" y="1072625"/>
            <a:ext cx="2916600" cy="554100"/>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Segregation</a:t>
            </a:r>
            <a:endParaRPr b="1" sz="2400">
              <a:solidFill>
                <a:schemeClr val="lt1"/>
              </a:solidFill>
              <a:latin typeface="Helvetica Neue"/>
              <a:ea typeface="Helvetica Neue"/>
              <a:cs typeface="Helvetica Neue"/>
              <a:sym typeface="Helvetica Neue"/>
            </a:endParaRPr>
          </a:p>
        </p:txBody>
      </p:sp>
      <p:sp>
        <p:nvSpPr>
          <p:cNvPr id="103" name="Google Shape;103;p17"/>
          <p:cNvSpPr txBox="1"/>
          <p:nvPr/>
        </p:nvSpPr>
        <p:spPr>
          <a:xfrm>
            <a:off x="1152125" y="1910825"/>
            <a:ext cx="29166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a:t>
            </a:r>
            <a:r>
              <a:rPr b="1" lang="en" sz="2400">
                <a:solidFill>
                  <a:schemeClr val="lt1"/>
                </a:solidFill>
                <a:latin typeface="Helvetica Neue"/>
                <a:ea typeface="Helvetica Neue"/>
                <a:cs typeface="Helvetica Neue"/>
                <a:sym typeface="Helvetica Neue"/>
              </a:rPr>
              <a:t>egregation</a:t>
            </a:r>
            <a:endParaRPr b="1" sz="2400">
              <a:solidFill>
                <a:schemeClr val="lt1"/>
              </a:solidFill>
              <a:latin typeface="Helvetica Neue"/>
              <a:ea typeface="Helvetica Neue"/>
              <a:cs typeface="Helvetica Neue"/>
              <a:sym typeface="Helvetica Neue"/>
            </a:endParaRPr>
          </a:p>
        </p:txBody>
      </p:sp>
      <p:sp>
        <p:nvSpPr>
          <p:cNvPr id="104" name="Google Shape;104;p17"/>
          <p:cNvSpPr txBox="1"/>
          <p:nvPr/>
        </p:nvSpPr>
        <p:spPr>
          <a:xfrm>
            <a:off x="1685525" y="2825225"/>
            <a:ext cx="15312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Challenge</a:t>
            </a:r>
            <a:endParaRPr b="1" sz="2000">
              <a:solidFill>
                <a:schemeClr val="lt1"/>
              </a:solidFill>
              <a:latin typeface="Helvetica Neue"/>
              <a:ea typeface="Helvetica Neue"/>
              <a:cs typeface="Helvetica Neue"/>
              <a:sym typeface="Helvetica Neue"/>
            </a:endParaRPr>
          </a:p>
        </p:txBody>
      </p:sp>
      <p:sp>
        <p:nvSpPr>
          <p:cNvPr id="105" name="Google Shape;105;p17"/>
          <p:cNvSpPr txBox="1"/>
          <p:nvPr/>
        </p:nvSpPr>
        <p:spPr>
          <a:xfrm>
            <a:off x="1685525" y="3511025"/>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People</a:t>
            </a:r>
            <a:endParaRPr b="1" sz="2000">
              <a:solidFill>
                <a:schemeClr val="lt1"/>
              </a:solidFill>
              <a:latin typeface="Helvetica Neue"/>
              <a:ea typeface="Helvetica Neue"/>
              <a:cs typeface="Helvetica Neue"/>
              <a:sym typeface="Helvetica Neue"/>
            </a:endParaRPr>
          </a:p>
        </p:txBody>
      </p:sp>
      <p:sp>
        <p:nvSpPr>
          <p:cNvPr id="106" name="Google Shape;106;p17"/>
          <p:cNvSpPr txBox="1"/>
          <p:nvPr/>
        </p:nvSpPr>
        <p:spPr>
          <a:xfrm>
            <a:off x="1685525" y="4196825"/>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Events</a:t>
            </a:r>
            <a:endParaRPr b="1" sz="2000">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Keywords</a:t>
            </a:r>
            <a:endParaRPr sz="3300"/>
          </a:p>
        </p:txBody>
      </p:sp>
      <p:sp>
        <p:nvSpPr>
          <p:cNvPr id="112" name="Google Shape;112;p18"/>
          <p:cNvSpPr txBox="1"/>
          <p:nvPr/>
        </p:nvSpPr>
        <p:spPr>
          <a:xfrm>
            <a:off x="2665900" y="1392125"/>
            <a:ext cx="29166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Desegregation</a:t>
            </a:r>
            <a:endParaRPr b="1" sz="2400">
              <a:solidFill>
                <a:schemeClr val="lt1"/>
              </a:solidFill>
              <a:latin typeface="Helvetica Neue"/>
              <a:ea typeface="Helvetica Neue"/>
              <a:cs typeface="Helvetica Neue"/>
              <a:sym typeface="Helvetica Neue"/>
            </a:endParaRPr>
          </a:p>
        </p:txBody>
      </p:sp>
      <p:sp>
        <p:nvSpPr>
          <p:cNvPr id="113" name="Google Shape;113;p18"/>
          <p:cNvSpPr txBox="1"/>
          <p:nvPr/>
        </p:nvSpPr>
        <p:spPr>
          <a:xfrm>
            <a:off x="6436925" y="1422875"/>
            <a:ext cx="15312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Challenge</a:t>
            </a:r>
            <a:endParaRPr b="1" sz="2000">
              <a:solidFill>
                <a:schemeClr val="lt1"/>
              </a:solidFill>
              <a:latin typeface="Helvetica Neue"/>
              <a:ea typeface="Helvetica Neue"/>
              <a:cs typeface="Helvetica Neue"/>
              <a:sym typeface="Helvetica Neue"/>
            </a:endParaRPr>
          </a:p>
        </p:txBody>
      </p:sp>
      <p:sp>
        <p:nvSpPr>
          <p:cNvPr id="114" name="Google Shape;114;p18"/>
          <p:cNvSpPr txBox="1"/>
          <p:nvPr/>
        </p:nvSpPr>
        <p:spPr>
          <a:xfrm>
            <a:off x="6436925" y="2434425"/>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People</a:t>
            </a:r>
            <a:endParaRPr b="1" sz="2000">
              <a:solidFill>
                <a:schemeClr val="lt1"/>
              </a:solidFill>
              <a:latin typeface="Helvetica Neue"/>
              <a:ea typeface="Helvetica Neue"/>
              <a:cs typeface="Helvetica Neue"/>
              <a:sym typeface="Helvetica Neue"/>
            </a:endParaRPr>
          </a:p>
        </p:txBody>
      </p:sp>
      <p:sp>
        <p:nvSpPr>
          <p:cNvPr id="115" name="Google Shape;115;p18"/>
          <p:cNvSpPr txBox="1"/>
          <p:nvPr/>
        </p:nvSpPr>
        <p:spPr>
          <a:xfrm>
            <a:off x="6436925" y="3445975"/>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Events</a:t>
            </a:r>
            <a:endParaRPr b="1" sz="2000">
              <a:solidFill>
                <a:schemeClr val="lt1"/>
              </a:solidFill>
              <a:latin typeface="Helvetica Neue"/>
              <a:ea typeface="Helvetica Neue"/>
              <a:cs typeface="Helvetica Neue"/>
              <a:sym typeface="Helvetica Neue"/>
            </a:endParaRPr>
          </a:p>
        </p:txBody>
      </p:sp>
      <p:pic>
        <p:nvPicPr>
          <p:cNvPr id="116" name="Google Shape;116;p18"/>
          <p:cNvPicPr preferRelativeResize="0"/>
          <p:nvPr/>
        </p:nvPicPr>
        <p:blipFill>
          <a:blip r:embed="rId3">
            <a:alphaModFix/>
          </a:blip>
          <a:stretch>
            <a:fillRect/>
          </a:stretch>
        </p:blipFill>
        <p:spPr>
          <a:xfrm>
            <a:off x="473275" y="1675876"/>
            <a:ext cx="1939649" cy="1791726"/>
          </a:xfrm>
          <a:prstGeom prst="rect">
            <a:avLst/>
          </a:prstGeom>
          <a:noFill/>
          <a:ln cap="flat" cmpd="sng" w="19050">
            <a:solidFill>
              <a:schemeClr val="dk2"/>
            </a:solidFill>
            <a:prstDash val="solid"/>
            <a:round/>
            <a:headEnd len="sm" w="sm" type="none"/>
            <a:tailEnd len="sm" w="sm" type="none"/>
          </a:ln>
        </p:spPr>
      </p:pic>
      <p:sp>
        <p:nvSpPr>
          <p:cNvPr id="117" name="Google Shape;117;p18"/>
          <p:cNvSpPr txBox="1"/>
          <p:nvPr/>
        </p:nvSpPr>
        <p:spPr>
          <a:xfrm>
            <a:off x="2665900" y="2358225"/>
            <a:ext cx="29166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Desegregation</a:t>
            </a:r>
            <a:endParaRPr b="1" sz="2400">
              <a:solidFill>
                <a:schemeClr val="lt1"/>
              </a:solidFill>
              <a:latin typeface="Helvetica Neue"/>
              <a:ea typeface="Helvetica Neue"/>
              <a:cs typeface="Helvetica Neue"/>
              <a:sym typeface="Helvetica Neue"/>
            </a:endParaRPr>
          </a:p>
        </p:txBody>
      </p:sp>
      <p:sp>
        <p:nvSpPr>
          <p:cNvPr id="118" name="Google Shape;118;p18"/>
          <p:cNvSpPr txBox="1"/>
          <p:nvPr/>
        </p:nvSpPr>
        <p:spPr>
          <a:xfrm>
            <a:off x="2665900" y="3415225"/>
            <a:ext cx="29166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Desegregation</a:t>
            </a:r>
            <a:endParaRPr b="1" sz="2400">
              <a:solidFill>
                <a:schemeClr val="lt1"/>
              </a:solidFill>
              <a:latin typeface="Helvetica Neue"/>
              <a:ea typeface="Helvetica Neue"/>
              <a:cs typeface="Helvetica Neue"/>
              <a:sym typeface="Helvetica Neue"/>
            </a:endParaRPr>
          </a:p>
        </p:txBody>
      </p:sp>
      <p:sp>
        <p:nvSpPr>
          <p:cNvPr id="119" name="Google Shape;119;p18"/>
          <p:cNvSpPr/>
          <p:nvPr/>
        </p:nvSpPr>
        <p:spPr>
          <a:xfrm>
            <a:off x="5820100" y="1484225"/>
            <a:ext cx="379200" cy="3858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5820113" y="2450325"/>
            <a:ext cx="379200" cy="3858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5820100" y="3416425"/>
            <a:ext cx="379200" cy="3858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Keywords</a:t>
            </a:r>
            <a:endParaRPr sz="3300"/>
          </a:p>
        </p:txBody>
      </p:sp>
      <p:sp>
        <p:nvSpPr>
          <p:cNvPr id="127" name="Google Shape;127;p19"/>
          <p:cNvSpPr/>
          <p:nvPr/>
        </p:nvSpPr>
        <p:spPr>
          <a:xfrm>
            <a:off x="4170950" y="1078250"/>
            <a:ext cx="4025100" cy="1940700"/>
          </a:xfrm>
          <a:prstGeom prst="wedgeRoundRectCallout">
            <a:avLst>
              <a:gd fmla="val -52398" name="adj1"/>
              <a:gd fmla="val 7907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What important </a:t>
            </a:r>
            <a:r>
              <a:rPr b="1" lang="en" sz="2400"/>
              <a:t>people</a:t>
            </a:r>
            <a:r>
              <a:rPr lang="en" sz="2400"/>
              <a:t> or </a:t>
            </a:r>
            <a:r>
              <a:rPr b="1" lang="en" sz="2400"/>
              <a:t>events</a:t>
            </a:r>
            <a:r>
              <a:rPr lang="en" sz="2400"/>
              <a:t> am I learning about?</a:t>
            </a:r>
            <a:endParaRPr sz="2400">
              <a:solidFill>
                <a:srgbClr val="000000"/>
              </a:solidFill>
            </a:endParaRPr>
          </a:p>
        </p:txBody>
      </p:sp>
      <p:pic>
        <p:nvPicPr>
          <p:cNvPr id="128" name="Google Shape;128;p19"/>
          <p:cNvPicPr preferRelativeResize="0"/>
          <p:nvPr/>
        </p:nvPicPr>
        <p:blipFill>
          <a:blip r:embed="rId3">
            <a:alphaModFix/>
          </a:blip>
          <a:stretch>
            <a:fillRect/>
          </a:stretch>
        </p:blipFill>
        <p:spPr>
          <a:xfrm>
            <a:off x="1857500" y="903923"/>
            <a:ext cx="1250850" cy="3958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Keywords</a:t>
            </a:r>
            <a:endParaRPr sz="3300"/>
          </a:p>
        </p:txBody>
      </p:sp>
      <p:pic>
        <p:nvPicPr>
          <p:cNvPr id="134" name="Google Shape;134;p20"/>
          <p:cNvPicPr preferRelativeResize="0"/>
          <p:nvPr/>
        </p:nvPicPr>
        <p:blipFill>
          <a:blip r:embed="rId3">
            <a:alphaModFix/>
          </a:blip>
          <a:stretch>
            <a:fillRect/>
          </a:stretch>
        </p:blipFill>
        <p:spPr>
          <a:xfrm>
            <a:off x="7085375" y="525000"/>
            <a:ext cx="1375200" cy="4351825"/>
          </a:xfrm>
          <a:prstGeom prst="rect">
            <a:avLst/>
          </a:prstGeom>
          <a:noFill/>
          <a:ln cap="flat" cmpd="sng" w="19050">
            <a:solidFill>
              <a:schemeClr val="dk2"/>
            </a:solidFill>
            <a:prstDash val="solid"/>
            <a:round/>
            <a:headEnd len="sm" w="sm" type="none"/>
            <a:tailEnd len="sm" w="sm" type="none"/>
          </a:ln>
        </p:spPr>
      </p:pic>
      <p:sp>
        <p:nvSpPr>
          <p:cNvPr id="135" name="Google Shape;135;p20"/>
          <p:cNvSpPr txBox="1"/>
          <p:nvPr/>
        </p:nvSpPr>
        <p:spPr>
          <a:xfrm>
            <a:off x="361675" y="1014425"/>
            <a:ext cx="26133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Desegregation</a:t>
            </a:r>
            <a:endParaRPr b="1" sz="2400">
              <a:solidFill>
                <a:schemeClr val="lt1"/>
              </a:solidFill>
              <a:latin typeface="Helvetica Neue"/>
              <a:ea typeface="Helvetica Neue"/>
              <a:cs typeface="Helvetica Neue"/>
              <a:sym typeface="Helvetica Neue"/>
            </a:endParaRPr>
          </a:p>
        </p:txBody>
      </p:sp>
      <p:sp>
        <p:nvSpPr>
          <p:cNvPr id="136" name="Google Shape;136;p20"/>
          <p:cNvSpPr/>
          <p:nvPr/>
        </p:nvSpPr>
        <p:spPr>
          <a:xfrm>
            <a:off x="3136675" y="1098575"/>
            <a:ext cx="379200" cy="3858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txBox="1"/>
          <p:nvPr/>
        </p:nvSpPr>
        <p:spPr>
          <a:xfrm>
            <a:off x="3677575" y="1045175"/>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People</a:t>
            </a:r>
            <a:endParaRPr b="1" sz="2000">
              <a:solidFill>
                <a:schemeClr val="lt1"/>
              </a:solidFill>
              <a:latin typeface="Helvetica Neue"/>
              <a:ea typeface="Helvetica Neue"/>
              <a:cs typeface="Helvetica Neue"/>
              <a:sym typeface="Helvetica Neue"/>
            </a:endParaRPr>
          </a:p>
        </p:txBody>
      </p:sp>
      <p:sp>
        <p:nvSpPr>
          <p:cNvPr id="138" name="Google Shape;138;p20"/>
          <p:cNvSpPr txBox="1"/>
          <p:nvPr/>
        </p:nvSpPr>
        <p:spPr>
          <a:xfrm>
            <a:off x="361675" y="2800200"/>
            <a:ext cx="2613300" cy="554100"/>
          </a:xfrm>
          <a:prstGeom prst="rect">
            <a:avLst/>
          </a:prstGeom>
          <a:solidFill>
            <a:srgbClr val="A64D79"/>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Helvetica Neue"/>
                <a:ea typeface="Helvetica Neue"/>
                <a:cs typeface="Helvetica Neue"/>
                <a:sym typeface="Helvetica Neue"/>
              </a:rPr>
              <a:t>Desegregation</a:t>
            </a:r>
            <a:endParaRPr b="1" sz="2400">
              <a:solidFill>
                <a:schemeClr val="lt1"/>
              </a:solidFill>
              <a:latin typeface="Helvetica Neue"/>
              <a:ea typeface="Helvetica Neue"/>
              <a:cs typeface="Helvetica Neue"/>
              <a:sym typeface="Helvetica Neue"/>
            </a:endParaRPr>
          </a:p>
        </p:txBody>
      </p:sp>
      <p:sp>
        <p:nvSpPr>
          <p:cNvPr id="139" name="Google Shape;139;p20"/>
          <p:cNvSpPr/>
          <p:nvPr/>
        </p:nvSpPr>
        <p:spPr>
          <a:xfrm>
            <a:off x="3136675" y="2884350"/>
            <a:ext cx="379200" cy="385800"/>
          </a:xfrm>
          <a:prstGeom prst="mathPlus">
            <a:avLst>
              <a:gd fmla="val 23520"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txBox="1"/>
          <p:nvPr/>
        </p:nvSpPr>
        <p:spPr>
          <a:xfrm>
            <a:off x="3677575" y="2830950"/>
            <a:ext cx="2435400" cy="492600"/>
          </a:xfrm>
          <a:prstGeom prst="rect">
            <a:avLst/>
          </a:prstGeom>
          <a:solidFill>
            <a:srgbClr val="E6913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Helvetica Neue"/>
                <a:ea typeface="Helvetica Neue"/>
                <a:cs typeface="Helvetica Neue"/>
                <a:sym typeface="Helvetica Neue"/>
              </a:rPr>
              <a:t>Important Events</a:t>
            </a:r>
            <a:endParaRPr b="1" sz="2000">
              <a:solidFill>
                <a:schemeClr val="lt1"/>
              </a:solidFill>
              <a:latin typeface="Helvetica Neue"/>
              <a:ea typeface="Helvetica Neue"/>
              <a:cs typeface="Helvetica Neue"/>
              <a:sym typeface="Helvetica Neue"/>
            </a:endParaRPr>
          </a:p>
        </p:txBody>
      </p:sp>
      <p:sp>
        <p:nvSpPr>
          <p:cNvPr id="141" name="Google Shape;141;p20"/>
          <p:cNvSpPr txBox="1"/>
          <p:nvPr/>
        </p:nvSpPr>
        <p:spPr>
          <a:xfrm>
            <a:off x="3677575" y="1617225"/>
            <a:ext cx="2374800" cy="431100"/>
          </a:xfrm>
          <a:prstGeom prst="rect">
            <a:avLst/>
          </a:prstGeom>
          <a:solidFill>
            <a:srgbClr val="79BDDD"/>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Helvetica Neue"/>
                <a:ea typeface="Helvetica Neue"/>
                <a:cs typeface="Helvetica Neue"/>
                <a:sym typeface="Helvetica Neue"/>
              </a:rPr>
              <a:t>Marion</a:t>
            </a:r>
            <a:r>
              <a:rPr b="1" lang="en" sz="1600">
                <a:solidFill>
                  <a:schemeClr val="lt1"/>
                </a:solidFill>
                <a:latin typeface="Helvetica Neue"/>
                <a:ea typeface="Helvetica Neue"/>
                <a:cs typeface="Helvetica Neue"/>
                <a:sym typeface="Helvetica Neue"/>
              </a:rPr>
              <a:t> </a:t>
            </a:r>
            <a:r>
              <a:rPr lang="en" sz="1600">
                <a:solidFill>
                  <a:schemeClr val="lt1"/>
                </a:solidFill>
                <a:latin typeface="Helvetica Neue"/>
                <a:ea typeface="Helvetica Neue"/>
                <a:cs typeface="Helvetica Neue"/>
                <a:sym typeface="Helvetica Neue"/>
              </a:rPr>
              <a:t>Anderson</a:t>
            </a:r>
            <a:endParaRPr sz="1600">
              <a:solidFill>
                <a:schemeClr val="lt1"/>
              </a:solidFill>
              <a:latin typeface="Helvetica Neue"/>
              <a:ea typeface="Helvetica Neue"/>
              <a:cs typeface="Helvetica Neue"/>
              <a:sym typeface="Helvetica Neue"/>
            </a:endParaRPr>
          </a:p>
        </p:txBody>
      </p:sp>
      <p:sp>
        <p:nvSpPr>
          <p:cNvPr id="142" name="Google Shape;142;p20"/>
          <p:cNvSpPr txBox="1"/>
          <p:nvPr/>
        </p:nvSpPr>
        <p:spPr>
          <a:xfrm>
            <a:off x="3677575" y="2186000"/>
            <a:ext cx="2374800" cy="431100"/>
          </a:xfrm>
          <a:prstGeom prst="rect">
            <a:avLst/>
          </a:prstGeom>
          <a:solidFill>
            <a:srgbClr val="79BDDD"/>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Helvetica Neue"/>
                <a:ea typeface="Helvetica Neue"/>
                <a:cs typeface="Helvetica Neue"/>
                <a:sym typeface="Helvetica Neue"/>
              </a:rPr>
              <a:t>Martin Luther King Jr.</a:t>
            </a:r>
            <a:endParaRPr sz="1600">
              <a:solidFill>
                <a:schemeClr val="lt1"/>
              </a:solidFill>
              <a:latin typeface="Helvetica Neue"/>
              <a:ea typeface="Helvetica Neue"/>
              <a:cs typeface="Helvetica Neue"/>
              <a:sym typeface="Helvetica Neue"/>
            </a:endParaRPr>
          </a:p>
        </p:txBody>
      </p:sp>
      <p:sp>
        <p:nvSpPr>
          <p:cNvPr id="143" name="Google Shape;143;p20"/>
          <p:cNvSpPr txBox="1"/>
          <p:nvPr/>
        </p:nvSpPr>
        <p:spPr>
          <a:xfrm>
            <a:off x="3677575" y="3387700"/>
            <a:ext cx="2435400" cy="714300"/>
          </a:xfrm>
          <a:prstGeom prst="rect">
            <a:avLst/>
          </a:prstGeom>
          <a:solidFill>
            <a:srgbClr val="78BD5A"/>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Helvetica Neue"/>
                <a:ea typeface="Helvetica Neue"/>
                <a:cs typeface="Helvetica Neue"/>
                <a:sym typeface="Helvetica Neue"/>
              </a:rPr>
              <a:t>“I Have a Dream” speech</a:t>
            </a:r>
            <a:endParaRPr sz="1600">
              <a:solidFill>
                <a:schemeClr val="lt1"/>
              </a:solidFill>
              <a:latin typeface="Helvetica Neue"/>
              <a:ea typeface="Helvetica Neue"/>
              <a:cs typeface="Helvetica Neue"/>
              <a:sym typeface="Helvetica Neue"/>
            </a:endParaRPr>
          </a:p>
        </p:txBody>
      </p:sp>
      <p:sp>
        <p:nvSpPr>
          <p:cNvPr id="144" name="Google Shape;144;p20"/>
          <p:cNvSpPr txBox="1"/>
          <p:nvPr/>
        </p:nvSpPr>
        <p:spPr>
          <a:xfrm>
            <a:off x="3677575" y="4149700"/>
            <a:ext cx="2435400" cy="714300"/>
          </a:xfrm>
          <a:prstGeom prst="rect">
            <a:avLst/>
          </a:prstGeom>
          <a:solidFill>
            <a:srgbClr val="78BD5A"/>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Helvetica Neue"/>
                <a:ea typeface="Helvetica Neue"/>
                <a:cs typeface="Helvetica Neue"/>
                <a:sym typeface="Helvetica Neue"/>
              </a:rPr>
              <a:t>1954 Supreme Court decision</a:t>
            </a:r>
            <a:endParaRPr sz="1600">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a:t>
            </a:r>
            <a:endParaRPr sz="3300"/>
          </a:p>
        </p:txBody>
      </p:sp>
      <p:sp>
        <p:nvSpPr>
          <p:cNvPr id="150" name="Google Shape;150;p21"/>
          <p:cNvSpPr txBox="1"/>
          <p:nvPr/>
        </p:nvSpPr>
        <p:spPr>
          <a:xfrm>
            <a:off x="3995950" y="2214850"/>
            <a:ext cx="4841700" cy="205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0"/>
              </a:spcAft>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3:</a:t>
            </a:r>
            <a:r>
              <a:rPr lang="en" sz="2400">
                <a:solidFill>
                  <a:srgbClr val="005C66"/>
                </a:solidFill>
                <a:latin typeface="Helvetica Neue"/>
                <a:ea typeface="Helvetica Neue"/>
                <a:cs typeface="Helvetica Neue"/>
                <a:sym typeface="Helvetica Neue"/>
              </a:rPr>
              <a:t> Identify </a:t>
            </a:r>
            <a:r>
              <a:rPr lang="en" sz="2400" u="sng">
                <a:solidFill>
                  <a:srgbClr val="005C66"/>
                </a:solidFill>
                <a:latin typeface="Helvetica Neue"/>
                <a:ea typeface="Helvetica Neue"/>
                <a:cs typeface="Helvetica Neue"/>
                <a:sym typeface="Helvetica Neue"/>
              </a:rPr>
              <a:t>keywords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pic>
        <p:nvPicPr>
          <p:cNvPr id="151" name="Google Shape;151;p21"/>
          <p:cNvPicPr preferRelativeResize="0"/>
          <p:nvPr/>
        </p:nvPicPr>
        <p:blipFill>
          <a:blip r:embed="rId3">
            <a:alphaModFix/>
          </a:blip>
          <a:stretch>
            <a:fillRect/>
          </a:stretch>
        </p:blipFill>
        <p:spPr>
          <a:xfrm>
            <a:off x="1137523" y="1629300"/>
            <a:ext cx="2311500" cy="3230575"/>
          </a:xfrm>
          <a:prstGeom prst="rect">
            <a:avLst/>
          </a:prstGeom>
          <a:noFill/>
          <a:ln cap="flat" cmpd="sng" w="19050">
            <a:solidFill>
              <a:schemeClr val="dk2"/>
            </a:solidFill>
            <a:prstDash val="solid"/>
            <a:round/>
            <a:headEnd len="sm" w="sm" type="none"/>
            <a:tailEnd len="sm" w="sm" type="none"/>
          </a:ln>
        </p:spPr>
      </p:pic>
      <p:sp>
        <p:nvSpPr>
          <p:cNvPr id="152" name="Google Shape;152;p21"/>
          <p:cNvSpPr txBox="1"/>
          <p:nvPr/>
        </p:nvSpPr>
        <p:spPr>
          <a:xfrm>
            <a:off x="324300" y="944125"/>
            <a:ext cx="81342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400">
                <a:solidFill>
                  <a:srgbClr val="005C66"/>
                </a:solidFill>
                <a:latin typeface="Helvetica Neue"/>
                <a:ea typeface="Helvetica Neue"/>
                <a:cs typeface="Helvetica Neue"/>
                <a:sym typeface="Helvetica Neue"/>
              </a:rPr>
              <a:t>To </a:t>
            </a:r>
            <a:r>
              <a:rPr lang="en" sz="2400" u="sng">
                <a:solidFill>
                  <a:srgbClr val="005C66"/>
                </a:solidFill>
                <a:latin typeface="Helvetica Neue"/>
                <a:ea typeface="Helvetica Neue"/>
                <a:cs typeface="Helvetica Neue"/>
                <a:sym typeface="Helvetica Neue"/>
              </a:rPr>
              <a:t>get ready</a:t>
            </a:r>
            <a:r>
              <a:rPr lang="en" sz="2400">
                <a:solidFill>
                  <a:srgbClr val="005C66"/>
                </a:solidFill>
                <a:latin typeface="Helvetica Neue"/>
                <a:ea typeface="Helvetica Neue"/>
                <a:cs typeface="Helvetica Neue"/>
                <a:sym typeface="Helvetica Neue"/>
              </a:rPr>
              <a:t> to </a:t>
            </a:r>
            <a:r>
              <a:rPr b="1" lang="en" sz="2400">
                <a:solidFill>
                  <a:srgbClr val="005C66"/>
                </a:solidFill>
                <a:latin typeface="Helvetica Neue"/>
                <a:ea typeface="Helvetica Neue"/>
                <a:cs typeface="Helvetica Neue"/>
                <a:sym typeface="Helvetica Neue"/>
              </a:rPr>
              <a:t>research</a:t>
            </a:r>
            <a:r>
              <a:rPr lang="en" sz="2400">
                <a:solidFill>
                  <a:srgbClr val="005C66"/>
                </a:solidFill>
                <a:latin typeface="Helvetica Neue"/>
                <a:ea typeface="Helvetica Neue"/>
                <a:cs typeface="Helvetica Neue"/>
                <a:sym typeface="Helvetica Neue"/>
              </a:rPr>
              <a:t> I need to. . .</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826050" y="1913550"/>
            <a:ext cx="2852100" cy="1316400"/>
          </a:xfrm>
          <a:prstGeom prst="wedgeRoundRectCallout">
            <a:avLst>
              <a:gd fmla="val -6763" name="adj1"/>
              <a:gd fmla="val 8129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How should you start to research?</a:t>
            </a:r>
            <a:endParaRPr sz="2400">
              <a:solidFill>
                <a:srgbClr val="000000"/>
              </a:solidFill>
            </a:endParaRPr>
          </a:p>
        </p:txBody>
      </p:sp>
      <p:sp>
        <p:nvSpPr>
          <p:cNvPr id="46" name="Google Shape;46;p9"/>
          <p:cNvSpPr/>
          <p:nvPr/>
        </p:nvSpPr>
        <p:spPr>
          <a:xfrm>
            <a:off x="5121700" y="1913550"/>
            <a:ext cx="2852100" cy="1316400"/>
          </a:xfrm>
          <a:prstGeom prst="wedgeRoundRectCallout">
            <a:avLst>
              <a:gd fmla="val -42168" name="adj1"/>
              <a:gd fmla="val 8482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What should you do first?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246000" y="211225"/>
            <a:ext cx="29334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Let's Review</a:t>
            </a:r>
            <a:endParaRPr sz="3300"/>
          </a:p>
        </p:txBody>
      </p:sp>
      <p:sp>
        <p:nvSpPr>
          <p:cNvPr id="52" name="Google Shape;52;p10"/>
          <p:cNvSpPr txBox="1"/>
          <p:nvPr/>
        </p:nvSpPr>
        <p:spPr>
          <a:xfrm>
            <a:off x="324300" y="944125"/>
            <a:ext cx="2694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400">
                <a:solidFill>
                  <a:srgbClr val="005C66"/>
                </a:solidFill>
                <a:latin typeface="Helvetica Neue"/>
                <a:ea typeface="Helvetica Neue"/>
                <a:cs typeface="Helvetica Neue"/>
                <a:sym typeface="Helvetica Neue"/>
              </a:rPr>
              <a:t>To </a:t>
            </a:r>
            <a:r>
              <a:rPr b="1" lang="en" sz="2400">
                <a:solidFill>
                  <a:srgbClr val="005C66"/>
                </a:solidFill>
                <a:latin typeface="Helvetica Neue"/>
                <a:ea typeface="Helvetica Neue"/>
                <a:cs typeface="Helvetica Neue"/>
                <a:sym typeface="Helvetica Neue"/>
              </a:rPr>
              <a:t>research</a:t>
            </a:r>
            <a:r>
              <a:rPr lang="en" sz="2400">
                <a:solidFill>
                  <a:srgbClr val="005C66"/>
                </a:solidFill>
                <a:latin typeface="Helvetica Neue"/>
                <a:ea typeface="Helvetica Neue"/>
                <a:cs typeface="Helvetica Neue"/>
                <a:sym typeface="Helvetica Neue"/>
              </a:rPr>
              <a:t>. . .</a:t>
            </a:r>
            <a:endParaRPr sz="2400">
              <a:solidFill>
                <a:srgbClr val="005C66"/>
              </a:solidFill>
              <a:latin typeface="Helvetica Neue"/>
              <a:ea typeface="Helvetica Neue"/>
              <a:cs typeface="Helvetica Neue"/>
              <a:sym typeface="Helvetica Neue"/>
            </a:endParaRPr>
          </a:p>
        </p:txBody>
      </p:sp>
      <p:sp>
        <p:nvSpPr>
          <p:cNvPr id="53" name="Google Shape;53;p10"/>
          <p:cNvSpPr txBox="1"/>
          <p:nvPr/>
        </p:nvSpPr>
        <p:spPr>
          <a:xfrm>
            <a:off x="3995950" y="1592850"/>
            <a:ext cx="48405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AutoNum type="arabicParenR"/>
            </a:pPr>
            <a:r>
              <a:rPr lang="en" sz="2400">
                <a:solidFill>
                  <a:srgbClr val="005C66"/>
                </a:solidFill>
                <a:latin typeface="Helvetica Neue"/>
                <a:ea typeface="Helvetica Neue"/>
                <a:cs typeface="Helvetica Neue"/>
                <a:sym typeface="Helvetica Neue"/>
              </a:rPr>
              <a:t>Find true and relevant information.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arenR"/>
            </a:pPr>
            <a:r>
              <a:rPr lang="en" sz="2400">
                <a:solidFill>
                  <a:srgbClr val="005C66"/>
                </a:solidFill>
                <a:latin typeface="Helvetica Neue"/>
                <a:ea typeface="Helvetica Neue"/>
                <a:cs typeface="Helvetica Neue"/>
                <a:sym typeface="Helvetica Neue"/>
              </a:rPr>
              <a:t>Use information from different sources to build understanding.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AutoNum type="arabicParenR"/>
            </a:pPr>
            <a:r>
              <a:rPr lang="en" sz="2400">
                <a:solidFill>
                  <a:srgbClr val="005C66"/>
                </a:solidFill>
                <a:latin typeface="Helvetica Neue"/>
                <a:ea typeface="Helvetica Neue"/>
                <a:cs typeface="Helvetica Neue"/>
                <a:sym typeface="Helvetica Neue"/>
              </a:rPr>
              <a:t>Take notes to remember what is being learned.</a:t>
            </a:r>
            <a:endParaRPr sz="2400">
              <a:solidFill>
                <a:srgbClr val="005C66"/>
              </a:solidFill>
              <a:latin typeface="Helvetica Neue"/>
              <a:ea typeface="Helvetica Neue"/>
              <a:cs typeface="Helvetica Neue"/>
              <a:sym typeface="Helvetica Neue"/>
            </a:endParaRPr>
          </a:p>
        </p:txBody>
      </p:sp>
      <p:pic>
        <p:nvPicPr>
          <p:cNvPr id="54" name="Google Shape;54;p10"/>
          <p:cNvPicPr preferRelativeResize="0"/>
          <p:nvPr/>
        </p:nvPicPr>
        <p:blipFill>
          <a:blip r:embed="rId3">
            <a:alphaModFix/>
          </a:blip>
          <a:stretch>
            <a:fillRect/>
          </a:stretch>
        </p:blipFill>
        <p:spPr>
          <a:xfrm>
            <a:off x="1895170" y="1538420"/>
            <a:ext cx="1284225" cy="32376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246000" y="211225"/>
            <a:ext cx="3123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Introduction</a:t>
            </a:r>
            <a:endParaRPr sz="3300"/>
          </a:p>
        </p:txBody>
      </p:sp>
      <p:sp>
        <p:nvSpPr>
          <p:cNvPr id="60" name="Google Shape;60;p11"/>
          <p:cNvSpPr/>
          <p:nvPr/>
        </p:nvSpPr>
        <p:spPr>
          <a:xfrm>
            <a:off x="939225" y="1076850"/>
            <a:ext cx="3678900" cy="1494900"/>
          </a:xfrm>
          <a:prstGeom prst="wedgeRoundRectCallout">
            <a:avLst>
              <a:gd fmla="val 74441" name="adj1"/>
              <a:gd fmla="val 30990"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Today you will </a:t>
            </a:r>
            <a:r>
              <a:rPr b="1" lang="en" sz="2400"/>
              <a:t>research</a:t>
            </a:r>
            <a:r>
              <a:rPr lang="en" sz="2400"/>
              <a:t> the challenges of desegregation.</a:t>
            </a:r>
            <a:endParaRPr sz="2400"/>
          </a:p>
        </p:txBody>
      </p:sp>
      <p:sp>
        <p:nvSpPr>
          <p:cNvPr id="61" name="Google Shape;61;p11"/>
          <p:cNvSpPr/>
          <p:nvPr/>
        </p:nvSpPr>
        <p:spPr>
          <a:xfrm>
            <a:off x="5223600" y="2571750"/>
            <a:ext cx="2852100" cy="1316400"/>
          </a:xfrm>
          <a:prstGeom prst="wedgeRoundRectCallout">
            <a:avLst>
              <a:gd fmla="val -52398" name="adj1"/>
              <a:gd fmla="val 7907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should I do </a:t>
            </a:r>
            <a:r>
              <a:rPr b="1" lang="en" sz="2400"/>
              <a:t>first</a:t>
            </a:r>
            <a:r>
              <a:rPr lang="en" sz="2400"/>
              <a:t>?</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Connecting background knowledge</a:t>
            </a:r>
            <a:endParaRPr sz="3300"/>
          </a:p>
        </p:txBody>
      </p:sp>
      <p:sp>
        <p:nvSpPr>
          <p:cNvPr id="67" name="Google Shape;67;p12"/>
          <p:cNvSpPr/>
          <p:nvPr/>
        </p:nvSpPr>
        <p:spPr>
          <a:xfrm>
            <a:off x="4710525" y="1136600"/>
            <a:ext cx="3075900" cy="1470900"/>
          </a:xfrm>
          <a:prstGeom prst="wedgeRoundRectCallout">
            <a:avLst>
              <a:gd fmla="val -52398" name="adj1"/>
              <a:gd fmla="val 7907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do I already know about </a:t>
            </a:r>
            <a:r>
              <a:rPr b="1" lang="en" sz="2400"/>
              <a:t>desegregation</a:t>
            </a:r>
            <a:r>
              <a:rPr lang="en" sz="2400"/>
              <a:t>?</a:t>
            </a:r>
            <a:endParaRPr sz="2400">
              <a:solidFill>
                <a:srgbClr val="000000"/>
              </a:solidFill>
            </a:endParaRPr>
          </a:p>
        </p:txBody>
      </p:sp>
      <p:sp>
        <p:nvSpPr>
          <p:cNvPr id="68" name="Google Shape;68;p12"/>
          <p:cNvSpPr txBox="1"/>
          <p:nvPr/>
        </p:nvSpPr>
        <p:spPr>
          <a:xfrm>
            <a:off x="674500" y="3273213"/>
            <a:ext cx="42645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Connecting background knowledge</a:t>
            </a:r>
            <a:endParaRPr sz="3300"/>
          </a:p>
        </p:txBody>
      </p:sp>
      <p:pic>
        <p:nvPicPr>
          <p:cNvPr id="74" name="Google Shape;74;p13"/>
          <p:cNvPicPr preferRelativeResize="0"/>
          <p:nvPr/>
        </p:nvPicPr>
        <p:blipFill>
          <a:blip r:embed="rId3">
            <a:alphaModFix/>
          </a:blip>
          <a:stretch>
            <a:fillRect/>
          </a:stretch>
        </p:blipFill>
        <p:spPr>
          <a:xfrm>
            <a:off x="1636000" y="903925"/>
            <a:ext cx="5871997" cy="39347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Brainstorming questions</a:t>
            </a:r>
            <a:endParaRPr sz="3300"/>
          </a:p>
        </p:txBody>
      </p:sp>
      <p:sp>
        <p:nvSpPr>
          <p:cNvPr id="80" name="Google Shape;80;p14"/>
          <p:cNvSpPr txBox="1"/>
          <p:nvPr/>
        </p:nvSpPr>
        <p:spPr>
          <a:xfrm>
            <a:off x="4203775" y="2916750"/>
            <a:ext cx="4264500" cy="151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sp>
        <p:nvSpPr>
          <p:cNvPr id="81" name="Google Shape;81;p14"/>
          <p:cNvSpPr/>
          <p:nvPr/>
        </p:nvSpPr>
        <p:spPr>
          <a:xfrm>
            <a:off x="674500" y="1076850"/>
            <a:ext cx="3759000" cy="1494900"/>
          </a:xfrm>
          <a:prstGeom prst="wedgeRoundRectCallout">
            <a:avLst>
              <a:gd fmla="val 74441" name="adj1"/>
              <a:gd fmla="val 30990"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am I trying to find out about </a:t>
            </a:r>
            <a:r>
              <a:rPr b="1" lang="en" sz="2400"/>
              <a:t>desegregation</a:t>
            </a:r>
            <a:r>
              <a:rPr lang="en" sz="2400"/>
              <a: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Brainstorm questions</a:t>
            </a:r>
            <a:endParaRPr sz="3300"/>
          </a:p>
        </p:txBody>
      </p:sp>
      <p:sp>
        <p:nvSpPr>
          <p:cNvPr id="87" name="Google Shape;87;p15"/>
          <p:cNvSpPr txBox="1"/>
          <p:nvPr/>
        </p:nvSpPr>
        <p:spPr>
          <a:xfrm>
            <a:off x="797750" y="1899313"/>
            <a:ext cx="3700500" cy="19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pic>
        <p:nvPicPr>
          <p:cNvPr id="88" name="Google Shape;88;p15"/>
          <p:cNvPicPr preferRelativeResize="0"/>
          <p:nvPr/>
        </p:nvPicPr>
        <p:blipFill>
          <a:blip r:embed="rId3">
            <a:alphaModFix/>
          </a:blip>
          <a:stretch>
            <a:fillRect/>
          </a:stretch>
        </p:blipFill>
        <p:spPr>
          <a:xfrm>
            <a:off x="5397675" y="903938"/>
            <a:ext cx="2765349" cy="3934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6000" y="211225"/>
            <a:ext cx="86502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Keywords</a:t>
            </a:r>
            <a:endParaRPr sz="3300"/>
          </a:p>
        </p:txBody>
      </p:sp>
      <p:sp>
        <p:nvSpPr>
          <p:cNvPr id="94" name="Google Shape;94;p16"/>
          <p:cNvSpPr txBox="1"/>
          <p:nvPr/>
        </p:nvSpPr>
        <p:spPr>
          <a:xfrm>
            <a:off x="4572000" y="1492938"/>
            <a:ext cx="3700500" cy="290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5C66"/>
                </a:solidFill>
                <a:latin typeface="Helvetica Neue"/>
                <a:ea typeface="Helvetica Neue"/>
                <a:cs typeface="Helvetica Neue"/>
                <a:sym typeface="Helvetica Neue"/>
              </a:rPr>
              <a:t>Step 1:</a:t>
            </a:r>
            <a:r>
              <a:rPr lang="en" sz="2400">
                <a:solidFill>
                  <a:srgbClr val="005C66"/>
                </a:solidFill>
                <a:latin typeface="Helvetica Neue"/>
                <a:ea typeface="Helvetica Neue"/>
                <a:cs typeface="Helvetica Neue"/>
                <a:sym typeface="Helvetica Neue"/>
              </a:rPr>
              <a:t> Think about what you </a:t>
            </a:r>
            <a:r>
              <a:rPr lang="en" sz="2400" u="sng">
                <a:solidFill>
                  <a:srgbClr val="005C66"/>
                </a:solidFill>
                <a:latin typeface="Helvetica Neue"/>
                <a:ea typeface="Helvetica Neue"/>
                <a:cs typeface="Helvetica Neue"/>
                <a:sym typeface="Helvetica Neue"/>
              </a:rPr>
              <a:t>already know</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0"/>
              </a:spcAft>
              <a:buNone/>
            </a:pPr>
            <a:r>
              <a:rPr b="1" lang="en" sz="2400">
                <a:solidFill>
                  <a:srgbClr val="005C66"/>
                </a:solidFill>
                <a:latin typeface="Helvetica Neue"/>
                <a:ea typeface="Helvetica Neue"/>
                <a:cs typeface="Helvetica Neue"/>
                <a:sym typeface="Helvetica Neue"/>
              </a:rPr>
              <a:t>Step 2:</a:t>
            </a:r>
            <a:r>
              <a:rPr lang="en" sz="2400">
                <a:solidFill>
                  <a:srgbClr val="005C66"/>
                </a:solidFill>
                <a:latin typeface="Helvetica Neue"/>
                <a:ea typeface="Helvetica Neue"/>
                <a:cs typeface="Helvetica Neue"/>
                <a:sym typeface="Helvetica Neue"/>
              </a:rPr>
              <a:t> Brainstorm </a:t>
            </a:r>
            <a:r>
              <a:rPr lang="en" sz="2400" u="sng">
                <a:solidFill>
                  <a:srgbClr val="005C66"/>
                </a:solidFill>
                <a:latin typeface="Helvetica Neue"/>
                <a:ea typeface="Helvetica Neue"/>
                <a:cs typeface="Helvetica Neue"/>
                <a:sym typeface="Helvetica Neue"/>
              </a:rPr>
              <a:t>questions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b="1" lang="en" sz="2400">
                <a:solidFill>
                  <a:srgbClr val="005C66"/>
                </a:solidFill>
                <a:latin typeface="Helvetica Neue"/>
                <a:ea typeface="Helvetica Neue"/>
                <a:cs typeface="Helvetica Neue"/>
                <a:sym typeface="Helvetica Neue"/>
              </a:rPr>
              <a:t>Step 3:</a:t>
            </a:r>
            <a:r>
              <a:rPr lang="en" sz="2400">
                <a:solidFill>
                  <a:srgbClr val="005C66"/>
                </a:solidFill>
                <a:latin typeface="Helvetica Neue"/>
                <a:ea typeface="Helvetica Neue"/>
                <a:cs typeface="Helvetica Neue"/>
                <a:sym typeface="Helvetica Neue"/>
              </a:rPr>
              <a:t> Identify </a:t>
            </a:r>
            <a:r>
              <a:rPr lang="en" sz="2400" u="sng">
                <a:solidFill>
                  <a:srgbClr val="005C66"/>
                </a:solidFill>
                <a:latin typeface="Helvetica Neue"/>
                <a:ea typeface="Helvetica Neue"/>
                <a:cs typeface="Helvetica Neue"/>
                <a:sym typeface="Helvetica Neue"/>
              </a:rPr>
              <a:t>keywords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pic>
        <p:nvPicPr>
          <p:cNvPr id="95" name="Google Shape;95;p16"/>
          <p:cNvPicPr preferRelativeResize="0"/>
          <p:nvPr/>
        </p:nvPicPr>
        <p:blipFill>
          <a:blip r:embed="rId3">
            <a:alphaModFix/>
          </a:blip>
          <a:stretch>
            <a:fillRect/>
          </a:stretch>
        </p:blipFill>
        <p:spPr>
          <a:xfrm>
            <a:off x="1087475" y="980100"/>
            <a:ext cx="2765349" cy="3934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