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Helvetica Neue"/>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regular.fntdata"/><Relationship Id="rId11" Type="http://schemas.openxmlformats.org/officeDocument/2006/relationships/slide" Target="slides/slide6.xml"/><Relationship Id="rId22" Type="http://schemas.openxmlformats.org/officeDocument/2006/relationships/font" Target="fonts/HelveticaNeue-italic.fntdata"/><Relationship Id="rId10" Type="http://schemas.openxmlformats.org/officeDocument/2006/relationships/slide" Target="slides/slide5.xml"/><Relationship Id="rId21" Type="http://schemas.openxmlformats.org/officeDocument/2006/relationships/font" Target="fonts/HelveticaNeue-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HelveticaNeue-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JWpCSV2tQAd2f5vG3Kw5vpFPxit19T-M/view?usp=sharing" TargetMode="External"/><Relationship Id="rId3" Type="http://schemas.openxmlformats.org/officeDocument/2006/relationships/hyperlink" Target="https://drive.google.com/file/d/1Re-_V4ifY3KfsoLMpUFVZ6wLCAdC_n-k/view?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47614?solr_nav%5Bid%5D=f7918946bf70476041c6&amp;solr_nav%5Bpage%5D=0&amp;solr_nav%5Boffset%5D=9"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04?solr_nav%5Bid%5D=0d3a46cffcf968691337&amp;solr_nav%5Bpage%5D=9&amp;solr_nav%5Boffset%5D=8" TargetMode="External"/><Relationship Id="rId3" Type="http://schemas.openxmlformats.org/officeDocument/2006/relationships/hyperlink" Target="https://www.flickr.com/photos/sapphir3blu3/3223461134"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Eleanor_Holmes_Norton_official_photo_(cropped).jpg"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amu.org/story/16/05/02/dc_wants_to_become_the_51st_state_and_heres_how_it_plans_on_going_about_it/"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odora.com/maps/new9/usa_map_large.gif"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US_states_by_date_of_statehood.PNG#filelinks"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Map_of_the_United_States_with_flags.sv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22?solr_nav%5Bid%5D=049c98c7c8c3834c4232&amp;solr_nav%5Bpage%5D=0&amp;solr_nav%5Boffset%5D=1"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26?solr_nav%5Bid%5D=049c98c7c8c3834c4232&amp;solr_nav%5Bpage%5D=0&amp;solr_nav%5Boffset%5D=0"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clipart-library.com/clipart/student-conversation-cliparts_19.htm"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d7cc5236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 name="Google Shape;35;gd7cc5236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About this lesson</a:t>
            </a:r>
            <a:endParaRPr b="1">
              <a:solidFill>
                <a:schemeClr val="dk1"/>
              </a:solidFill>
            </a:endParaRPr>
          </a:p>
          <a:p>
            <a:pPr indent="0" lvl="0" marL="0" rtl="0" algn="l">
              <a:spcBef>
                <a:spcPts val="0"/>
              </a:spcBef>
              <a:spcAft>
                <a:spcPts val="0"/>
              </a:spcAft>
              <a:buNone/>
            </a:pPr>
            <a:r>
              <a:rPr lang="en">
                <a:solidFill>
                  <a:schemeClr val="dk1"/>
                </a:solidFill>
              </a:rPr>
              <a:t>This lesson focuses on the differences between home rule and statehood, specifically pertaining to Washington, D.C.</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Students . .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learn what statehood means.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review the Home Rule Act of 1973 and H.R. 51: The D.C. Statehood Bill.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compare and contrast statehood and D.C. Home Rule.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how Washington, D.C. would change if it became a state.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Materials:</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Statehood and Home Rule Venn Diagram (blank)</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3"/>
              </a:rPr>
              <a:t>Statehood and Home Rule Venn Diagram (completed)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ELA Standards: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SL.3.1.d: Explain their own ideas and understanding in light of the discussion.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SL.3.1: Engage effectively in a range of collaborative discussions (one-on-one, in groups, and teacher-led) with diverse partners on </a:t>
            </a:r>
            <a:r>
              <a:rPr i="1" lang="en">
                <a:solidFill>
                  <a:schemeClr val="dk1"/>
                </a:solidFill>
              </a:rPr>
              <a:t>grade 3 topics and texts</a:t>
            </a:r>
            <a:r>
              <a:rPr lang="en">
                <a:solidFill>
                  <a:schemeClr val="dk1"/>
                </a:solidFill>
              </a:rPr>
              <a:t>, building on others' ideas and expressing their own clearly.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W.3.2.a: Introduce a topic and group related information together; include illustrations when useful to aiding comprehension.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RI.3.3: Describe the relationship between a series of historical events, scientific ideas or concepts, or steps in technical procedures in a text, using language that pertains to time, sequence, and cause/effect.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DC Content Power Standards:  </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D2.Civ.4.3-5. Explain how groups of people make rules to create responsibilities and protect freedoms.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D2.Civ.5.3-5. Explain the origins, functions, and structure of different systems of government, including those created by the U.S. and state constitutions.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C3 Framework Indicators and Common Core Standards for Literacy in History/Social Studies: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3.2: Students understand the basic structure of the Washington, D.C. government.</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e470296990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e470296990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Review the Statehood and Home Rule Venn Diagram.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"Finally, let's take a look at what both Statehood and Home Rule Venn Diagram have in common.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Look at the middle of the Venn diagram where the two circles intersect or come together."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See completed example.</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e470296990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e470296990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“When people in the United States have ideas about something they want to see happen across the country, they send those ideas to the House of Representatives or the Senate, which are the two parts of the US Congress.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These ideas come from people in different states across the country, and the ideas are turned into bills.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Bills are then voted on by the Congress. If Congress passes a bill, it goes to the President to be signed into law.</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only way for the District of Columbia to become a state is if a new law is passed by the US Congress."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U.S. Capitol, Washington, D.C., March 4, 1913</a:t>
            </a:r>
            <a:r>
              <a:rPr lang="en"/>
              <a:t>. Ross, Willard R., 1860-1948, Willard R. Ross Postcard Collection. DC Public Library.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e470296990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e470296990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“Since the Home Rule Act of 1973, bills for D.C. Statehood have been introduced to Congress more than 12 times.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Only two bills have made it to a vote, in 1993 and 2020.</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1993 bills did not pass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2020 bill passed the House of Representatives."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Attributions:</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Man and child in Free D.C. march</a:t>
            </a:r>
            <a:r>
              <a:rPr lang="en"/>
              <a:t>. Evening Star (Washington, D.C.). Washington Star Photograph Collection. DC Public Library.</a:t>
            </a:r>
            <a:endParaRPr/>
          </a:p>
          <a:p>
            <a:pPr indent="-298450" lvl="0" marL="457200" rtl="0" algn="l">
              <a:spcBef>
                <a:spcPts val="0"/>
              </a:spcBef>
              <a:spcAft>
                <a:spcPts val="0"/>
              </a:spcAft>
              <a:buClr>
                <a:schemeClr val="dk1"/>
              </a:buClr>
              <a:buSzPts val="1100"/>
              <a:buChar char="●"/>
            </a:pPr>
            <a:r>
              <a:rPr lang="en" u="sng">
                <a:solidFill>
                  <a:schemeClr val="hlink"/>
                </a:solidFill>
                <a:hlinkClick r:id="rId3"/>
              </a:rPr>
              <a:t>DC Statehood Now</a:t>
            </a:r>
            <a:r>
              <a:rPr lang="en"/>
              <a:t>. Michelle Kinsey Bruns.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e470296990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e470296990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“Eleanor Holmes Norton has been Washington, D.C.’s delegate to the United States House of Representatives since 1991.</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She introduced H.R. 51, the D.C. Statehood Bill, in January of 2019. The Statehood Bill was passed in the House on June 26, 2020.</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was the first time since 1993 that Congress voted on D.C. becoming the 51st state.”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US House Office of Photography / Public domain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e470296990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e470296990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3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a formative assessment, students are asked to turn and talk in order to explain what would change in Washington, D.C. if it became a state.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Prompt students to turn and talk to their partners about the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Conduct a whole class discussion calling on a few students to share their thinking.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Remind students to think about the differences between Home Rule and Statehood by referring to their Statehood and Home Rule Venn Diagram.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responses will vary.</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 government of D.C. will be elected by the people of that new state.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D.C. will have power to create its own laws.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D.C. will enforce laws according to its needs.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D.C. will vote on its budget.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D.C. will have representation with the power to vote in the U.S. Congress.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D.C. Wants To Become The 51st State. And Here’s How It Plans On Going About It.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e3c65531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e3c65531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Suggested Pacing:</a:t>
            </a:r>
            <a:r>
              <a:rPr lang="en">
                <a:solidFill>
                  <a:schemeClr val="dk1"/>
                </a:solidFill>
              </a:rPr>
              <a:t> 2 minutes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“The United States is the fourth largest country in the world.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United States is made up of 50 states and the District of Columbia.</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Forty-eight of the states lie between Canada, which is north of the U.S. and Mexico, which is to the south of the U.S. Alaska is the 49th state and it is northwest of Canada.</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Hawaii, the 50th state, is a group of islands in the Pacific Ocean.”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Map of the United States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e47029699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e47029699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“Each of our 50 states has achieved statehood. This map shows when each state achieved statehood.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What does statehood mean? In each state, the government is elected by the people who live in that state. This means that the state holds their own elections to decide who they best think will govern them and represent them.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Some of the elected representatives in each state work in Washington, D.C. as members of Congress.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the United States, each state has voting representation. That means each state has the opportunity to vote on important issues and determine how our national government works too.”</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US states by date of statehood.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e470296990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e470296990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“On a state level, the elected representatives work to govern and make decisions for the people in their states.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Each state has the power to create its own laws. States enforce or make sure people follow these laws and then decide what happens when the laws are broken.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States also vote on their budget or their plan for spending money to run the government according to their needs.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is a map of the different flags for each state. It gives you a good picture of how different each state is.”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Map of the United States with flags.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e470296990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e470296990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“Remember that Washington, D.C. serves a special role in the United States as the nation’s capital.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According to the Constitution, the nation's capital city must be in a district, not a state. It also allows Congress to govern the capital city, the District of Columbia. This means that self-governance did not exist in Washington, D.C. before 1973.</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With the Home Rule Act of 1973, the citizens of Washington, D.C. gained certain powers. Washington, D.C. now had the right to elect a mayor.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citizens also had the right to elect a district council. A council is a group of people elected to manage a city or district. This council had the ability to pass laws. These were all steps in the right direction for self-governance.”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Home rule for Washington, D.C. poster</a:t>
            </a:r>
            <a:r>
              <a:rPr lang="en"/>
              <a:t>. Washingtoniana Ephemera Collection. DC Public Library.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e470296990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e470296990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“Despite the new freedoms the Home Rule Act of 1973 gave Washington, D.C., it still did not gain complete independence.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Its budget still needs approval by Congress. Also, D.C. gained a representative in Congress, but that representative can not actually vote.”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DC VOTE license plate</a:t>
            </a:r>
            <a:r>
              <a:rPr lang="en"/>
              <a:t>. District of Columbia. Department of Motor Vehicles. Washingtoniana Ephemera Collection. DC Public Library.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e470296990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e470296990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4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Hand out the Statehood and Home Rule Venn Diagram.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“Think about what you already know about Washington, D.C. Home Rule.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Compare and contrast Statehood and D.C. Home Rule? What is the same?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What is different? Complete the Venn Diagram with a partner."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record their answers on the Statehood and Home Rule Venn Diagram.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responses will vary.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See completed example.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Conversation Clipart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e470296990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e470296990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Review the Statehood and Home Rule Venn Diagram.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“Let’s review your thinking. Make changes as needed on your Venn diagram. Be sure that your information is correct.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Let's look at the 'Statehood' side of the Venn diagram first."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See completed example.</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e470296990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e470296990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Review the Statehood and Home Rule Venn Diagram.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“Now let's look at the "Home Rule" side of the Venn diagram."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See completed example.</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secHead">
  <p:cSld name="SECTION_HEADER">
    <p:spTree>
      <p:nvGrpSpPr>
        <p:cNvPr id="10" name="Shape 10"/>
        <p:cNvGrpSpPr/>
        <p:nvPr/>
      </p:nvGrpSpPr>
      <p:grpSpPr>
        <a:xfrm>
          <a:off x="0" y="0"/>
          <a:ext cx="0" cy="0"/>
          <a:chOff x="0" y="0"/>
          <a:chExt cx="0" cy="0"/>
        </a:xfrm>
      </p:grpSpPr>
      <p:sp>
        <p:nvSpPr>
          <p:cNvPr id="11" name="Google Shape;11;p2"/>
          <p:cNvSpPr txBox="1"/>
          <p:nvPr>
            <p:ph type="title"/>
          </p:nvPr>
        </p:nvSpPr>
        <p:spPr>
          <a:xfrm>
            <a:off x="358175" y="2150850"/>
            <a:ext cx="42753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5600"/>
              <a:buNone/>
              <a:defRPr sz="5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image" type="tx">
  <p:cSld name="TITLE_AND_BODY">
    <p:bg>
      <p:bgPr>
        <a:solidFill>
          <a:srgbClr val="005C66"/>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 name="Google Shape;15;p3"/>
          <p:cNvSpPr txBox="1"/>
          <p:nvPr>
            <p:ph idx="1" type="body"/>
          </p:nvPr>
        </p:nvSpPr>
        <p:spPr>
          <a:xfrm>
            <a:off x="311700" y="970350"/>
            <a:ext cx="3818700" cy="3751800"/>
          </a:xfrm>
          <a:prstGeom prst="rect">
            <a:avLst/>
          </a:prstGeom>
        </p:spPr>
        <p:txBody>
          <a:bodyPr anchorCtr="0" anchor="ctr" bIns="91425" lIns="91425" spcFirstLastPara="1" rIns="91425" wrap="square" tIns="91425">
            <a:spAutoFit/>
          </a:bodyPr>
          <a:lstStyle>
            <a:lvl1pPr indent="-381000" lvl="0" marL="457200">
              <a:spcBef>
                <a:spcPts val="0"/>
              </a:spcBef>
              <a:spcAft>
                <a:spcPts val="0"/>
              </a:spcAft>
              <a:buSzPts val="2400"/>
              <a:buChar char="●"/>
              <a:defRPr/>
            </a:lvl1pPr>
            <a:lvl2pPr indent="-368300" lvl="1" marL="914400">
              <a:spcBef>
                <a:spcPts val="1600"/>
              </a:spcBef>
              <a:spcAft>
                <a:spcPts val="0"/>
              </a:spcAft>
              <a:buSzPts val="2200"/>
              <a:buChar char="○"/>
              <a:defRPr sz="2200"/>
            </a:lvl2pPr>
            <a:lvl3pPr indent="-342900" lvl="2" marL="1371600">
              <a:spcBef>
                <a:spcPts val="1600"/>
              </a:spcBef>
              <a:spcAft>
                <a:spcPts val="0"/>
              </a:spcAft>
              <a:buSzPts val="1800"/>
              <a:buChar char="■"/>
              <a:defRPr/>
            </a:lvl3pPr>
            <a:lvl4pPr indent="-330200" lvl="3" marL="1828800">
              <a:spcBef>
                <a:spcPts val="1600"/>
              </a:spcBef>
              <a:spcAft>
                <a:spcPts val="0"/>
              </a:spcAft>
              <a:buSzPts val="16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TITLE_AND_BODY_1">
    <p:bg>
      <p:bgPr>
        <a:solidFill>
          <a:srgbClr val="005C66"/>
        </a:soli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8" name="Google Shape;18;p4"/>
          <p:cNvPicPr preferRelativeResize="0"/>
          <p:nvPr/>
        </p:nvPicPr>
        <p:blipFill>
          <a:blip r:embed="rId2">
            <a:alphaModFix/>
          </a:blip>
          <a:stretch>
            <a:fillRect/>
          </a:stretch>
        </p:blipFill>
        <p:spPr>
          <a:xfrm>
            <a:off x="453175" y="970350"/>
            <a:ext cx="662400" cy="662400"/>
          </a:xfrm>
          <a:prstGeom prst="rect">
            <a:avLst/>
          </a:prstGeom>
          <a:noFill/>
          <a:ln>
            <a:noFill/>
          </a:ln>
        </p:spPr>
      </p:pic>
      <p:sp>
        <p:nvSpPr>
          <p:cNvPr id="19" name="Google Shape;19;p4"/>
          <p:cNvSpPr txBox="1"/>
          <p:nvPr>
            <p:ph idx="1" type="body"/>
          </p:nvPr>
        </p:nvSpPr>
        <p:spPr>
          <a:xfrm>
            <a:off x="1214300" y="970350"/>
            <a:ext cx="7617900" cy="3876900"/>
          </a:xfrm>
          <a:prstGeom prst="rect">
            <a:avLst/>
          </a:prstGeom>
        </p:spPr>
        <p:txBody>
          <a:bodyPr anchorCtr="0" anchor="t" bIns="91425" lIns="91425" spcFirstLastPara="1" rIns="91425" wrap="square" tIns="91425">
            <a:spAutoFit/>
          </a:bodyPr>
          <a:lstStyle>
            <a:lvl1pPr indent="-381000" lvl="0" marL="457200" rtl="0">
              <a:spcBef>
                <a:spcPts val="0"/>
              </a:spcBef>
              <a:spcAft>
                <a:spcPts val="0"/>
              </a:spcAft>
              <a:buSzPts val="2400"/>
              <a:buChar char="●"/>
              <a:defRPr/>
            </a:lvl1pPr>
            <a:lvl2pPr indent="-368300" lvl="1" marL="914400" rtl="0">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type="titleOnly">
  <p:cSld name="TITLE_ONLY">
    <p:spTree>
      <p:nvGrpSpPr>
        <p:cNvPr id="20" name="Shape 20"/>
        <p:cNvGrpSpPr/>
        <p:nvPr/>
      </p:nvGrpSpPr>
      <p:grpSpPr>
        <a:xfrm>
          <a:off x="0" y="0"/>
          <a:ext cx="0" cy="0"/>
          <a:chOff x="0" y="0"/>
          <a:chExt cx="0" cy="0"/>
        </a:xfrm>
      </p:grpSpPr>
      <p:sp>
        <p:nvSpPr>
          <p:cNvPr id="21" name="Google Shape;21;p5"/>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24300" y="3888400"/>
            <a:ext cx="4010100" cy="981000"/>
          </a:xfrm>
          <a:prstGeom prst="rect">
            <a:avLst/>
          </a:prstGeom>
        </p:spPr>
        <p:txBody>
          <a:bodyPr anchorCtr="0" anchor="t" bIns="91425" lIns="91425" spcFirstLastPara="1" rIns="91425" wrap="square" tIns="91425">
            <a:spAutoFit/>
          </a:bodyPr>
          <a:lstStyle>
            <a:lvl1pPr indent="-381000" lvl="0" marL="457200" algn="ctr">
              <a:spcBef>
                <a:spcPts val="0"/>
              </a:spcBef>
              <a:spcAft>
                <a:spcPts val="0"/>
              </a:spcAft>
              <a:buSzPts val="2400"/>
              <a:buChar char="●"/>
              <a:defRPr/>
            </a:lvl1pPr>
            <a:lvl2pPr indent="-368300" lvl="1" marL="914400" algn="ctr">
              <a:spcBef>
                <a:spcPts val="1600"/>
              </a:spcBef>
              <a:spcAft>
                <a:spcPts val="0"/>
              </a:spcAft>
              <a:buSzPts val="2200"/>
              <a:buChar char="○"/>
              <a:defRPr sz="2200"/>
            </a:lvl2pPr>
            <a:lvl3pPr indent="-355600" lvl="2" marL="1371600">
              <a:spcBef>
                <a:spcPts val="1600"/>
              </a:spcBef>
              <a:spcAft>
                <a:spcPts val="0"/>
              </a:spcAft>
              <a:buSzPts val="2000"/>
              <a:buChar char="■"/>
              <a:defRPr sz="2000"/>
            </a:lvl3pPr>
            <a:lvl4pPr indent="-342900" lvl="3" marL="1828800">
              <a:spcBef>
                <a:spcPts val="1600"/>
              </a:spcBef>
              <a:spcAft>
                <a:spcPts val="0"/>
              </a:spcAft>
              <a:buSzPts val="1800"/>
              <a:buChar char="●"/>
              <a:defRPr sz="18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3" name="Google Shape;23;p5"/>
          <p:cNvSpPr txBox="1"/>
          <p:nvPr>
            <p:ph idx="2" type="body"/>
          </p:nvPr>
        </p:nvSpPr>
        <p:spPr>
          <a:xfrm>
            <a:off x="4809500" y="3888400"/>
            <a:ext cx="4010100" cy="981000"/>
          </a:xfrm>
          <a:prstGeom prst="rect">
            <a:avLst/>
          </a:prstGeom>
        </p:spPr>
        <p:txBody>
          <a:bodyPr anchorCtr="0" anchor="t" bIns="91425" lIns="91425" spcFirstLastPara="1" rIns="91425" wrap="square" tIns="91425">
            <a:spAutoFit/>
          </a:bodyPr>
          <a:lstStyle>
            <a:lvl1pPr indent="-381000" lvl="0" marL="457200" rtl="0" algn="ctr">
              <a:spcBef>
                <a:spcPts val="0"/>
              </a:spcBef>
              <a:spcAft>
                <a:spcPts val="0"/>
              </a:spcAft>
              <a:buSzPts val="24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5"/>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spcBef>
                <a:spcPts val="1600"/>
              </a:spcBef>
              <a:spcAft>
                <a:spcPts val="0"/>
              </a:spcAft>
              <a:buSzPts val="2400"/>
              <a:buNone/>
              <a:defRPr sz="2400"/>
            </a:lvl2pPr>
            <a:lvl3pPr lvl="2">
              <a:spcBef>
                <a:spcPts val="1600"/>
              </a:spcBef>
              <a:spcAft>
                <a:spcPts val="0"/>
              </a:spcAft>
              <a:buSzPts val="2400"/>
              <a:buNone/>
              <a:defRPr sz="2400"/>
            </a:lvl3pPr>
            <a:lvl4pPr lvl="3">
              <a:spcBef>
                <a:spcPts val="1600"/>
              </a:spcBef>
              <a:spcAft>
                <a:spcPts val="0"/>
              </a:spcAft>
              <a:buSzPts val="2400"/>
              <a:buNone/>
              <a:defRPr sz="2400"/>
            </a:lvl4pPr>
            <a:lvl5pPr lvl="4">
              <a:spcBef>
                <a:spcPts val="1600"/>
              </a:spcBef>
              <a:spcAft>
                <a:spcPts val="0"/>
              </a:spcAft>
              <a:buSzPts val="2400"/>
              <a:buNone/>
              <a:defRPr sz="2400"/>
            </a:lvl5pPr>
            <a:lvl6pPr lvl="5">
              <a:spcBef>
                <a:spcPts val="1600"/>
              </a:spcBef>
              <a:spcAft>
                <a:spcPts val="0"/>
              </a:spcAft>
              <a:buSzPts val="2400"/>
              <a:buNone/>
              <a:defRPr sz="2400"/>
            </a:lvl6pPr>
            <a:lvl7pPr lvl="6">
              <a:spcBef>
                <a:spcPts val="1600"/>
              </a:spcBef>
              <a:spcAft>
                <a:spcPts val="0"/>
              </a:spcAft>
              <a:buSzPts val="2400"/>
              <a:buNone/>
              <a:defRPr sz="2400"/>
            </a:lvl7pPr>
            <a:lvl8pPr lvl="7">
              <a:spcBef>
                <a:spcPts val="1600"/>
              </a:spcBef>
              <a:spcAft>
                <a:spcPts val="0"/>
              </a:spcAft>
              <a:buSzPts val="2400"/>
              <a:buNone/>
              <a:defRPr sz="2400"/>
            </a:lvl8pPr>
            <a:lvl9pPr lvl="8">
              <a:spcBef>
                <a:spcPts val="1600"/>
              </a:spcBef>
              <a:spcAft>
                <a:spcPts val="160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1">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 type="body"/>
          </p:nvPr>
        </p:nvSpPr>
        <p:spPr>
          <a:xfrm>
            <a:off x="31170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 name="Google Shape;28;p6"/>
          <p:cNvSpPr txBox="1"/>
          <p:nvPr>
            <p:ph idx="2" type="body"/>
          </p:nvPr>
        </p:nvSpPr>
        <p:spPr>
          <a:xfrm>
            <a:off x="472125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6"/>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2400"/>
              <a:buNone/>
              <a:defRPr/>
            </a:lvl1pPr>
            <a:lvl2pPr lvl="1" rtl="0">
              <a:spcBef>
                <a:spcPts val="1600"/>
              </a:spcBef>
              <a:spcAft>
                <a:spcPts val="0"/>
              </a:spcAft>
              <a:buSzPts val="2000"/>
              <a:buNone/>
              <a:defRPr/>
            </a:lvl2pPr>
            <a:lvl3pPr lvl="2" rtl="0">
              <a:spcBef>
                <a:spcPts val="1600"/>
              </a:spcBef>
              <a:spcAft>
                <a:spcPts val="0"/>
              </a:spcAft>
              <a:buSzPts val="1800"/>
              <a:buNone/>
              <a:defRPr/>
            </a:lvl3pPr>
            <a:lvl4pPr lvl="3" rtl="0">
              <a:spcBef>
                <a:spcPts val="1600"/>
              </a:spcBef>
              <a:spcAft>
                <a:spcPts val="0"/>
              </a:spcAft>
              <a:buSzPts val="16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image below">
  <p:cSld name="CUSTOM">
    <p:spTree>
      <p:nvGrpSpPr>
        <p:cNvPr id="30" name="Shape 30"/>
        <p:cNvGrpSpPr/>
        <p:nvPr/>
      </p:nvGrpSpPr>
      <p:grpSpPr>
        <a:xfrm>
          <a:off x="0" y="0"/>
          <a:ext cx="0" cy="0"/>
          <a:chOff x="0" y="0"/>
          <a:chExt cx="0" cy="0"/>
        </a:xfrm>
      </p:grpSpPr>
      <p:sp>
        <p:nvSpPr>
          <p:cNvPr id="31" name="Google Shape;31;p7"/>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7"/>
          <p:cNvSpPr txBox="1"/>
          <p:nvPr>
            <p:ph idx="1" type="subTitle"/>
          </p:nvPr>
        </p:nvSpPr>
        <p:spPr>
          <a:xfrm>
            <a:off x="397050" y="801575"/>
            <a:ext cx="83499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lgn="ctr">
              <a:spcBef>
                <a:spcPts val="1600"/>
              </a:spcBef>
              <a:spcAft>
                <a:spcPts val="0"/>
              </a:spcAft>
              <a:buSzPts val="2000"/>
              <a:buNone/>
              <a:defRPr/>
            </a:lvl2pPr>
            <a:lvl3pPr lvl="2" algn="ctr">
              <a:spcBef>
                <a:spcPts val="1600"/>
              </a:spcBef>
              <a:spcAft>
                <a:spcPts val="0"/>
              </a:spcAft>
              <a:buSzPts val="1800"/>
              <a:buNone/>
              <a:defRPr/>
            </a:lvl3pPr>
            <a:lvl4pPr lvl="3" algn="ctr">
              <a:spcBef>
                <a:spcPts val="1600"/>
              </a:spcBef>
              <a:spcAft>
                <a:spcPts val="0"/>
              </a:spcAft>
              <a:buSzPts val="1800"/>
              <a:buNone/>
              <a:defRPr sz="1800"/>
            </a:lvl4pPr>
            <a:lvl5pPr lvl="4" algn="ctr">
              <a:spcBef>
                <a:spcPts val="1600"/>
              </a:spcBef>
              <a:spcAft>
                <a:spcPts val="0"/>
              </a:spcAft>
              <a:buSzPts val="1800"/>
              <a:buNone/>
              <a:defRPr sz="1800"/>
            </a:lvl5pPr>
            <a:lvl6pPr lvl="5" algn="ctr">
              <a:spcBef>
                <a:spcPts val="1600"/>
              </a:spcBef>
              <a:spcAft>
                <a:spcPts val="0"/>
              </a:spcAft>
              <a:buSzPts val="1800"/>
              <a:buNone/>
              <a:defRPr sz="1800"/>
            </a:lvl6pPr>
            <a:lvl7pPr lvl="6" algn="ctr">
              <a:spcBef>
                <a:spcPts val="1600"/>
              </a:spcBef>
              <a:spcAft>
                <a:spcPts val="0"/>
              </a:spcAft>
              <a:buSzPts val="1800"/>
              <a:buNone/>
              <a:defRPr sz="1800"/>
            </a:lvl7pPr>
            <a:lvl8pPr lvl="7" algn="ctr">
              <a:spcBef>
                <a:spcPts val="1600"/>
              </a:spcBef>
              <a:spcAft>
                <a:spcPts val="0"/>
              </a:spcAft>
              <a:buSzPts val="1800"/>
              <a:buNone/>
              <a:defRPr sz="1800"/>
            </a:lvl8pPr>
            <a:lvl9pPr lvl="8" algn="ctr">
              <a:spcBef>
                <a:spcPts val="1600"/>
              </a:spcBef>
              <a:spcAft>
                <a:spcPts val="1600"/>
              </a:spcAft>
              <a:buSzPts val="18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5C66"/>
        </a:solidFill>
      </p:bgPr>
    </p:bg>
    <p:spTree>
      <p:nvGrpSpPr>
        <p:cNvPr id="5" name="Shape 5"/>
        <p:cNvGrpSpPr/>
        <p:nvPr/>
      </p:nvGrpSpPr>
      <p:grpSpPr>
        <a:xfrm>
          <a:off x="0" y="0"/>
          <a:ext cx="0" cy="0"/>
          <a:chOff x="0" y="0"/>
          <a:chExt cx="0" cy="0"/>
        </a:xfrm>
      </p:grpSpPr>
      <p:sp>
        <p:nvSpPr>
          <p:cNvPr id="6" name="Google Shape;6;p1"/>
          <p:cNvSpPr/>
          <p:nvPr/>
        </p:nvSpPr>
        <p:spPr>
          <a:xfrm>
            <a:off x="123575" y="109850"/>
            <a:ext cx="8897700" cy="488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1700" y="1567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EF954A"/>
              </a:buClr>
              <a:buSzPts val="3300"/>
              <a:buFont typeface="Helvetica Neue"/>
              <a:buNone/>
              <a:defRPr sz="3300">
                <a:solidFill>
                  <a:srgbClr val="EF954A"/>
                </a:solidFill>
                <a:latin typeface="Helvetica Neue"/>
                <a:ea typeface="Helvetica Neue"/>
                <a:cs typeface="Helvetica Neue"/>
                <a:sym typeface="Helvetica Neue"/>
              </a:defRPr>
            </a:lvl1pPr>
            <a:lvl2pPr lvl="1">
              <a:spcBef>
                <a:spcPts val="0"/>
              </a:spcBef>
              <a:spcAft>
                <a:spcPts val="0"/>
              </a:spcAft>
              <a:buClr>
                <a:srgbClr val="EF954A"/>
              </a:buClr>
              <a:buSzPts val="2800"/>
              <a:buNone/>
              <a:defRPr sz="2800">
                <a:solidFill>
                  <a:srgbClr val="EF954A"/>
                </a:solidFill>
              </a:defRPr>
            </a:lvl2pPr>
            <a:lvl3pPr lvl="2">
              <a:spcBef>
                <a:spcPts val="0"/>
              </a:spcBef>
              <a:spcAft>
                <a:spcPts val="0"/>
              </a:spcAft>
              <a:buClr>
                <a:srgbClr val="EF954A"/>
              </a:buClr>
              <a:buSzPts val="2800"/>
              <a:buNone/>
              <a:defRPr sz="2800">
                <a:solidFill>
                  <a:srgbClr val="EF954A"/>
                </a:solidFill>
              </a:defRPr>
            </a:lvl3pPr>
            <a:lvl4pPr lvl="3">
              <a:spcBef>
                <a:spcPts val="0"/>
              </a:spcBef>
              <a:spcAft>
                <a:spcPts val="0"/>
              </a:spcAft>
              <a:buClr>
                <a:srgbClr val="EF954A"/>
              </a:buClr>
              <a:buSzPts val="2800"/>
              <a:buNone/>
              <a:defRPr sz="2800">
                <a:solidFill>
                  <a:srgbClr val="EF954A"/>
                </a:solidFill>
              </a:defRPr>
            </a:lvl4pPr>
            <a:lvl5pPr lvl="4">
              <a:spcBef>
                <a:spcPts val="0"/>
              </a:spcBef>
              <a:spcAft>
                <a:spcPts val="0"/>
              </a:spcAft>
              <a:buClr>
                <a:srgbClr val="EF954A"/>
              </a:buClr>
              <a:buSzPts val="2800"/>
              <a:buNone/>
              <a:defRPr sz="2800">
                <a:solidFill>
                  <a:srgbClr val="EF954A"/>
                </a:solidFill>
              </a:defRPr>
            </a:lvl5pPr>
            <a:lvl6pPr lvl="5">
              <a:spcBef>
                <a:spcPts val="0"/>
              </a:spcBef>
              <a:spcAft>
                <a:spcPts val="0"/>
              </a:spcAft>
              <a:buClr>
                <a:srgbClr val="EF954A"/>
              </a:buClr>
              <a:buSzPts val="2800"/>
              <a:buNone/>
              <a:defRPr sz="2800">
                <a:solidFill>
                  <a:srgbClr val="EF954A"/>
                </a:solidFill>
              </a:defRPr>
            </a:lvl6pPr>
            <a:lvl7pPr lvl="6">
              <a:spcBef>
                <a:spcPts val="0"/>
              </a:spcBef>
              <a:spcAft>
                <a:spcPts val="0"/>
              </a:spcAft>
              <a:buClr>
                <a:srgbClr val="EF954A"/>
              </a:buClr>
              <a:buSzPts val="2800"/>
              <a:buNone/>
              <a:defRPr sz="2800">
                <a:solidFill>
                  <a:srgbClr val="EF954A"/>
                </a:solidFill>
              </a:defRPr>
            </a:lvl7pPr>
            <a:lvl8pPr lvl="7">
              <a:spcBef>
                <a:spcPts val="0"/>
              </a:spcBef>
              <a:spcAft>
                <a:spcPts val="0"/>
              </a:spcAft>
              <a:buClr>
                <a:srgbClr val="EF954A"/>
              </a:buClr>
              <a:buSzPts val="2800"/>
              <a:buNone/>
              <a:defRPr sz="2800">
                <a:solidFill>
                  <a:srgbClr val="EF954A"/>
                </a:solidFill>
              </a:defRPr>
            </a:lvl8pPr>
            <a:lvl9pPr lvl="8">
              <a:spcBef>
                <a:spcPts val="0"/>
              </a:spcBef>
              <a:spcAft>
                <a:spcPts val="0"/>
              </a:spcAft>
              <a:buClr>
                <a:srgbClr val="EF954A"/>
              </a:buClr>
              <a:buSzPts val="2800"/>
              <a:buNone/>
              <a:defRPr sz="2800">
                <a:solidFill>
                  <a:srgbClr val="EF954A"/>
                </a:solidFill>
              </a:defRPr>
            </a:lvl9pPr>
          </a:lstStyle>
          <a:p/>
        </p:txBody>
      </p:sp>
      <p:sp>
        <p:nvSpPr>
          <p:cNvPr id="8" name="Google Shape;8;p1"/>
          <p:cNvSpPr txBox="1"/>
          <p:nvPr>
            <p:ph idx="1" type="body"/>
          </p:nvPr>
        </p:nvSpPr>
        <p:spPr>
          <a:xfrm>
            <a:off x="311700" y="823850"/>
            <a:ext cx="8520600" cy="3954600"/>
          </a:xfrm>
          <a:prstGeom prst="rect">
            <a:avLst/>
          </a:prstGeom>
          <a:noFill/>
          <a:ln>
            <a:noFill/>
          </a:ln>
        </p:spPr>
        <p:txBody>
          <a:bodyPr anchorCtr="0" anchor="ctr" bIns="91425" lIns="91425" spcFirstLastPara="1" rIns="91425" wrap="square" tIns="91425">
            <a:noAutofit/>
          </a:bodyPr>
          <a:lstStyle>
            <a:lvl1pPr indent="-381000" lvl="0" marL="457200">
              <a:lnSpc>
                <a:spcPct val="115000"/>
              </a:lnSpc>
              <a:spcBef>
                <a:spcPts val="0"/>
              </a:spcBef>
              <a:spcAft>
                <a:spcPts val="0"/>
              </a:spcAft>
              <a:buClr>
                <a:srgbClr val="005C66"/>
              </a:buClr>
              <a:buSzPts val="2400"/>
              <a:buFont typeface="Helvetica Neue"/>
              <a:buChar char="●"/>
              <a:defRPr sz="2400">
                <a:solidFill>
                  <a:srgbClr val="005C66"/>
                </a:solidFill>
                <a:latin typeface="Helvetica Neue"/>
                <a:ea typeface="Helvetica Neue"/>
                <a:cs typeface="Helvetica Neue"/>
                <a:sym typeface="Helvetica Neue"/>
              </a:defRPr>
            </a:lvl1pPr>
            <a:lvl2pPr indent="-355600" lvl="1" marL="914400">
              <a:lnSpc>
                <a:spcPct val="115000"/>
              </a:lnSpc>
              <a:spcBef>
                <a:spcPts val="1600"/>
              </a:spcBef>
              <a:spcAft>
                <a:spcPts val="0"/>
              </a:spcAft>
              <a:buClr>
                <a:srgbClr val="005C66"/>
              </a:buClr>
              <a:buSzPts val="2000"/>
              <a:buFont typeface="Helvetica Neue"/>
              <a:buChar char="○"/>
              <a:defRPr sz="2000">
                <a:solidFill>
                  <a:srgbClr val="005C66"/>
                </a:solidFill>
                <a:latin typeface="Helvetica Neue"/>
                <a:ea typeface="Helvetica Neue"/>
                <a:cs typeface="Helvetica Neue"/>
                <a:sym typeface="Helvetica Neue"/>
              </a:defRPr>
            </a:lvl2pPr>
            <a:lvl3pPr indent="-342900" lvl="2" marL="1371600">
              <a:lnSpc>
                <a:spcPct val="115000"/>
              </a:lnSpc>
              <a:spcBef>
                <a:spcPts val="1600"/>
              </a:spcBef>
              <a:spcAft>
                <a:spcPts val="0"/>
              </a:spcAft>
              <a:buClr>
                <a:srgbClr val="005C66"/>
              </a:buClr>
              <a:buSzPts val="1800"/>
              <a:buFont typeface="Helvetica Neue"/>
              <a:buChar char="■"/>
              <a:defRPr sz="1800">
                <a:solidFill>
                  <a:srgbClr val="005C66"/>
                </a:solidFill>
                <a:latin typeface="Helvetica Neue"/>
                <a:ea typeface="Helvetica Neue"/>
                <a:cs typeface="Helvetica Neue"/>
                <a:sym typeface="Helvetica Neue"/>
              </a:defRPr>
            </a:lvl3pPr>
            <a:lvl4pPr indent="-330200" lvl="3" marL="1828800">
              <a:lnSpc>
                <a:spcPct val="115000"/>
              </a:lnSpc>
              <a:spcBef>
                <a:spcPts val="1600"/>
              </a:spcBef>
              <a:spcAft>
                <a:spcPts val="0"/>
              </a:spcAft>
              <a:buClr>
                <a:srgbClr val="005C66"/>
              </a:buClr>
              <a:buSzPts val="1600"/>
              <a:buFont typeface="Helvetica Neue"/>
              <a:buChar char="●"/>
              <a:defRPr sz="1600">
                <a:solidFill>
                  <a:srgbClr val="005C66"/>
                </a:solidFill>
                <a:latin typeface="Helvetica Neue"/>
                <a:ea typeface="Helvetica Neue"/>
                <a:cs typeface="Helvetica Neue"/>
                <a:sym typeface="Helvetica Neue"/>
              </a:defRPr>
            </a:lvl4pPr>
            <a:lvl5pPr indent="-317500" lvl="4" marL="22860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5pPr>
            <a:lvl6pPr indent="-317500" lvl="5" marL="27432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6pPr>
            <a:lvl7pPr indent="-317500" lvl="6" marL="32004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7pPr>
            <a:lvl8pPr indent="-317500" lvl="7" marL="36576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8pPr>
            <a:lvl9pPr indent="-317500" lvl="8" marL="4114800">
              <a:lnSpc>
                <a:spcPct val="115000"/>
              </a:lnSpc>
              <a:spcBef>
                <a:spcPts val="1600"/>
              </a:spcBef>
              <a:spcAft>
                <a:spcPts val="1600"/>
              </a:spcAft>
              <a:buClr>
                <a:srgbClr val="EF954A"/>
              </a:buClr>
              <a:buSzPts val="1400"/>
              <a:buFont typeface="Helvetica Neue"/>
              <a:buChar char="■"/>
              <a:defRPr>
                <a:solidFill>
                  <a:srgbClr val="EF954A"/>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8"/>
          <p:cNvSpPr txBox="1"/>
          <p:nvPr>
            <p:ph type="title"/>
          </p:nvPr>
        </p:nvSpPr>
        <p:spPr>
          <a:xfrm>
            <a:off x="425375" y="1209600"/>
            <a:ext cx="4140900" cy="2724300"/>
          </a:xfrm>
          <a:prstGeom prst="rect">
            <a:avLst/>
          </a:prstGeom>
        </p:spPr>
        <p:txBody>
          <a:bodyPr anchorCtr="0" anchor="ctr" bIns="91425" lIns="91425" spcFirstLastPara="1" rIns="91425" wrap="square" tIns="91425">
            <a:spAutoFit/>
          </a:bodyPr>
          <a:lstStyle/>
          <a:p>
            <a:pPr indent="0" lvl="0" marL="0" rtl="0" algn="ctr">
              <a:lnSpc>
                <a:spcPct val="115000"/>
              </a:lnSpc>
              <a:spcBef>
                <a:spcPts val="0"/>
              </a:spcBef>
              <a:spcAft>
                <a:spcPts val="0"/>
              </a:spcAft>
              <a:buNone/>
            </a:pPr>
            <a:r>
              <a:rPr lang="en" sz="5000"/>
              <a:t>Statehood for Washington, D.C.</a:t>
            </a:r>
            <a:endParaRPr sz="5000"/>
          </a:p>
        </p:txBody>
      </p:sp>
      <p:sp>
        <p:nvSpPr>
          <p:cNvPr id="38" name="Google Shape;38;p8"/>
          <p:cNvSpPr txBox="1"/>
          <p:nvPr/>
        </p:nvSpPr>
        <p:spPr>
          <a:xfrm>
            <a:off x="1074871" y="4307925"/>
            <a:ext cx="28419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rgbClr val="005C66"/>
                </a:solidFill>
                <a:latin typeface="Helvetica Neue"/>
                <a:ea typeface="Helvetica Neue"/>
                <a:cs typeface="Helvetica Neue"/>
                <a:sym typeface="Helvetica Neue"/>
              </a:rPr>
              <a:t>Home Rule: Grade 3, Lesson 7</a:t>
            </a:r>
            <a:endParaRPr>
              <a:solidFill>
                <a:srgbClr val="005C66"/>
              </a:solidFill>
              <a:latin typeface="Helvetica Neue"/>
              <a:ea typeface="Helvetica Neue"/>
              <a:cs typeface="Helvetica Neue"/>
              <a:sym typeface="Helvetica Neue"/>
            </a:endParaRPr>
          </a:p>
        </p:txBody>
      </p:sp>
      <p:pic>
        <p:nvPicPr>
          <p:cNvPr id="39" name="Google Shape;39;p8"/>
          <p:cNvPicPr preferRelativeResize="0"/>
          <p:nvPr/>
        </p:nvPicPr>
        <p:blipFill rotWithShape="1">
          <a:blip r:embed="rId3">
            <a:alphaModFix/>
          </a:blip>
          <a:srcRect b="0" l="5359" r="5162" t="0"/>
          <a:stretch/>
        </p:blipFill>
        <p:spPr>
          <a:xfrm>
            <a:off x="4980550" y="1209600"/>
            <a:ext cx="3544425" cy="27243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Let's Review!</a:t>
            </a:r>
            <a:endParaRPr/>
          </a:p>
        </p:txBody>
      </p:sp>
      <p:sp>
        <p:nvSpPr>
          <p:cNvPr id="103" name="Google Shape;103;p17"/>
          <p:cNvSpPr txBox="1"/>
          <p:nvPr>
            <p:ph idx="1" type="body"/>
          </p:nvPr>
        </p:nvSpPr>
        <p:spPr>
          <a:xfrm>
            <a:off x="464100" y="1698750"/>
            <a:ext cx="3313800" cy="17460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b="1" lang="en" sz="2800"/>
              <a:t>Same</a:t>
            </a:r>
            <a:endParaRPr b="1" sz="2800"/>
          </a:p>
          <a:p>
            <a:pPr indent="-393700" lvl="0" marL="457200" rtl="0" algn="l">
              <a:spcBef>
                <a:spcPts val="1600"/>
              </a:spcBef>
              <a:spcAft>
                <a:spcPts val="0"/>
              </a:spcAft>
              <a:buSzPts val="2600"/>
              <a:buChar char="●"/>
            </a:pPr>
            <a:r>
              <a:rPr lang="en" sz="2600"/>
              <a:t>Power to elect a mayor</a:t>
            </a:r>
            <a:endParaRPr sz="2600"/>
          </a:p>
        </p:txBody>
      </p:sp>
      <p:pic>
        <p:nvPicPr>
          <p:cNvPr id="104" name="Google Shape;104;p17"/>
          <p:cNvPicPr preferRelativeResize="0"/>
          <p:nvPr/>
        </p:nvPicPr>
        <p:blipFill>
          <a:blip r:embed="rId3">
            <a:alphaModFix/>
          </a:blip>
          <a:stretch>
            <a:fillRect/>
          </a:stretch>
        </p:blipFill>
        <p:spPr>
          <a:xfrm>
            <a:off x="3891925" y="1128150"/>
            <a:ext cx="4864175" cy="3425026"/>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How Statehood Becomes a Law</a:t>
            </a:r>
            <a:endParaRPr/>
          </a:p>
        </p:txBody>
      </p:sp>
      <p:sp>
        <p:nvSpPr>
          <p:cNvPr id="110" name="Google Shape;110;p18"/>
          <p:cNvSpPr txBox="1"/>
          <p:nvPr>
            <p:ph idx="1" type="body"/>
          </p:nvPr>
        </p:nvSpPr>
        <p:spPr>
          <a:xfrm>
            <a:off x="3654700" y="1127700"/>
            <a:ext cx="5253900" cy="3638700"/>
          </a:xfrm>
          <a:prstGeom prst="rect">
            <a:avLst/>
          </a:prstGeom>
        </p:spPr>
        <p:txBody>
          <a:bodyPr anchorCtr="0" anchor="ctr" bIns="91425" lIns="91425" spcFirstLastPara="1" rIns="91425" wrap="square" tIns="91425">
            <a:spAutoFit/>
          </a:bodyPr>
          <a:lstStyle/>
          <a:p>
            <a:pPr indent="-368300" lvl="0" marL="457200" rtl="0" algn="l">
              <a:spcBef>
                <a:spcPts val="0"/>
              </a:spcBef>
              <a:spcAft>
                <a:spcPts val="0"/>
              </a:spcAft>
              <a:buSzPts val="2200"/>
              <a:buAutoNum type="arabicPeriod"/>
            </a:pPr>
            <a:r>
              <a:rPr lang="en" sz="2200"/>
              <a:t>Laws begin as ideas that are written down and explained</a:t>
            </a:r>
            <a:endParaRPr sz="2200"/>
          </a:p>
          <a:p>
            <a:pPr indent="-368300" lvl="0" marL="457200" rtl="0" algn="l">
              <a:spcBef>
                <a:spcPts val="0"/>
              </a:spcBef>
              <a:spcAft>
                <a:spcPts val="0"/>
              </a:spcAft>
              <a:buSzPts val="2200"/>
              <a:buAutoNum type="arabicPeriod"/>
            </a:pPr>
            <a:r>
              <a:rPr lang="en" sz="2200"/>
              <a:t>This written down idea becomes a bill</a:t>
            </a:r>
            <a:endParaRPr sz="2200"/>
          </a:p>
          <a:p>
            <a:pPr indent="-368300" lvl="0" marL="457200" rtl="0" algn="l">
              <a:spcBef>
                <a:spcPts val="0"/>
              </a:spcBef>
              <a:spcAft>
                <a:spcPts val="0"/>
              </a:spcAft>
              <a:buSzPts val="2200"/>
              <a:buAutoNum type="arabicPeriod"/>
            </a:pPr>
            <a:r>
              <a:rPr lang="en" sz="2200"/>
              <a:t>Senators or representatives introduce bills in Congress</a:t>
            </a:r>
            <a:endParaRPr sz="2200"/>
          </a:p>
          <a:p>
            <a:pPr indent="-368300" lvl="0" marL="457200" rtl="0" algn="l">
              <a:spcBef>
                <a:spcPts val="0"/>
              </a:spcBef>
              <a:spcAft>
                <a:spcPts val="0"/>
              </a:spcAft>
              <a:buSzPts val="2200"/>
              <a:buAutoNum type="arabicPeriod"/>
            </a:pPr>
            <a:r>
              <a:rPr lang="en" sz="2200"/>
              <a:t>Bills are voted on by the Congress</a:t>
            </a:r>
            <a:endParaRPr sz="2200"/>
          </a:p>
          <a:p>
            <a:pPr indent="-368300" lvl="0" marL="457200" rtl="0" algn="l">
              <a:spcBef>
                <a:spcPts val="0"/>
              </a:spcBef>
              <a:spcAft>
                <a:spcPts val="0"/>
              </a:spcAft>
              <a:buSzPts val="2200"/>
              <a:buAutoNum type="arabicPeriod"/>
            </a:pPr>
            <a:r>
              <a:rPr lang="en" sz="2200"/>
              <a:t>If Congress passes a bill, it goes to the President to be signed into law</a:t>
            </a:r>
            <a:endParaRPr sz="2200"/>
          </a:p>
        </p:txBody>
      </p:sp>
      <p:pic>
        <p:nvPicPr>
          <p:cNvPr id="111" name="Google Shape;111;p18"/>
          <p:cNvPicPr preferRelativeResize="0"/>
          <p:nvPr/>
        </p:nvPicPr>
        <p:blipFill>
          <a:blip r:embed="rId3">
            <a:alphaModFix/>
          </a:blip>
          <a:stretch>
            <a:fillRect/>
          </a:stretch>
        </p:blipFill>
        <p:spPr>
          <a:xfrm>
            <a:off x="776140" y="1040050"/>
            <a:ext cx="2483159" cy="3813999"/>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Attempts at Statehood</a:t>
            </a:r>
            <a:endParaRPr/>
          </a:p>
        </p:txBody>
      </p:sp>
      <p:sp>
        <p:nvSpPr>
          <p:cNvPr id="117" name="Google Shape;117;p19"/>
          <p:cNvSpPr txBox="1"/>
          <p:nvPr>
            <p:ph idx="1" type="body"/>
          </p:nvPr>
        </p:nvSpPr>
        <p:spPr>
          <a:xfrm>
            <a:off x="464100" y="849425"/>
            <a:ext cx="4562700" cy="3952800"/>
          </a:xfrm>
          <a:prstGeom prst="rect">
            <a:avLst/>
          </a:prstGeom>
        </p:spPr>
        <p:txBody>
          <a:bodyPr anchorCtr="0" anchor="ctr" bIns="91425" lIns="91425" spcFirstLastPara="1" rIns="91425" wrap="square" tIns="91425">
            <a:spAutoFit/>
          </a:bodyPr>
          <a:lstStyle/>
          <a:p>
            <a:pPr indent="-381000" lvl="0" marL="457200" rtl="0" algn="l">
              <a:spcBef>
                <a:spcPts val="0"/>
              </a:spcBef>
              <a:spcAft>
                <a:spcPts val="0"/>
              </a:spcAft>
              <a:buSzPts val="2400"/>
              <a:buChar char="●"/>
            </a:pPr>
            <a:r>
              <a:rPr lang="en"/>
              <a:t>Bills for D.C. Statehood have been introduced to Congress more than 12 times</a:t>
            </a:r>
            <a:endParaRPr/>
          </a:p>
          <a:p>
            <a:pPr indent="-381000" lvl="0" marL="457200" rtl="0" algn="l">
              <a:spcBef>
                <a:spcPts val="0"/>
              </a:spcBef>
              <a:spcAft>
                <a:spcPts val="0"/>
              </a:spcAft>
              <a:buSzPts val="2400"/>
              <a:buChar char="●"/>
            </a:pPr>
            <a:r>
              <a:rPr lang="en"/>
              <a:t>Only two bills have made it to a vote, in 1993 and 2020</a:t>
            </a:r>
            <a:endParaRPr/>
          </a:p>
          <a:p>
            <a:pPr indent="-381000" lvl="0" marL="457200" rtl="0" algn="l">
              <a:spcBef>
                <a:spcPts val="0"/>
              </a:spcBef>
              <a:spcAft>
                <a:spcPts val="0"/>
              </a:spcAft>
              <a:buSzPts val="2400"/>
              <a:buChar char="●"/>
            </a:pPr>
            <a:r>
              <a:rPr lang="en"/>
              <a:t>The 1993 bill did not pass</a:t>
            </a:r>
            <a:endParaRPr/>
          </a:p>
          <a:p>
            <a:pPr indent="-381000" lvl="0" marL="457200" rtl="0" algn="l">
              <a:spcBef>
                <a:spcPts val="0"/>
              </a:spcBef>
              <a:spcAft>
                <a:spcPts val="0"/>
              </a:spcAft>
              <a:buSzPts val="2400"/>
              <a:buChar char="●"/>
            </a:pPr>
            <a:r>
              <a:rPr lang="en"/>
              <a:t>The 2020 bill passed the House of Representatives</a:t>
            </a:r>
            <a:endParaRPr/>
          </a:p>
        </p:txBody>
      </p:sp>
      <p:pic>
        <p:nvPicPr>
          <p:cNvPr id="118" name="Google Shape;118;p19"/>
          <p:cNvPicPr preferRelativeResize="0"/>
          <p:nvPr/>
        </p:nvPicPr>
        <p:blipFill>
          <a:blip r:embed="rId3">
            <a:alphaModFix/>
          </a:blip>
          <a:stretch>
            <a:fillRect/>
          </a:stretch>
        </p:blipFill>
        <p:spPr>
          <a:xfrm>
            <a:off x="5614600" y="465950"/>
            <a:ext cx="2932425" cy="2016800"/>
          </a:xfrm>
          <a:prstGeom prst="rect">
            <a:avLst/>
          </a:prstGeom>
          <a:noFill/>
          <a:ln cap="flat" cmpd="sng" w="19050">
            <a:solidFill>
              <a:schemeClr val="dk2"/>
            </a:solidFill>
            <a:prstDash val="solid"/>
            <a:round/>
            <a:headEnd len="sm" w="sm" type="none"/>
            <a:tailEnd len="sm" w="sm" type="none"/>
          </a:ln>
        </p:spPr>
      </p:pic>
      <p:pic>
        <p:nvPicPr>
          <p:cNvPr id="119" name="Google Shape;119;p19"/>
          <p:cNvPicPr preferRelativeResize="0"/>
          <p:nvPr/>
        </p:nvPicPr>
        <p:blipFill>
          <a:blip r:embed="rId4">
            <a:alphaModFix/>
          </a:blip>
          <a:stretch>
            <a:fillRect/>
          </a:stretch>
        </p:blipFill>
        <p:spPr>
          <a:xfrm>
            <a:off x="5614600" y="2682449"/>
            <a:ext cx="2932425" cy="2195076"/>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0"/>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Delegate Eleanor Holmes Norton</a:t>
            </a:r>
            <a:endParaRPr/>
          </a:p>
        </p:txBody>
      </p:sp>
      <p:sp>
        <p:nvSpPr>
          <p:cNvPr id="125" name="Google Shape;125;p20"/>
          <p:cNvSpPr txBox="1"/>
          <p:nvPr>
            <p:ph idx="1" type="body"/>
          </p:nvPr>
        </p:nvSpPr>
        <p:spPr>
          <a:xfrm>
            <a:off x="3694975" y="1487988"/>
            <a:ext cx="4729800" cy="2859900"/>
          </a:xfrm>
          <a:prstGeom prst="rect">
            <a:avLst/>
          </a:prstGeom>
        </p:spPr>
        <p:txBody>
          <a:bodyPr anchorCtr="0" anchor="ctr" bIns="91425" lIns="91425" spcFirstLastPara="1" rIns="91425" wrap="square" tIns="91425">
            <a:spAutoFit/>
          </a:bodyPr>
          <a:lstStyle/>
          <a:p>
            <a:pPr indent="-368300" lvl="0" marL="457200" rtl="0" algn="l">
              <a:spcBef>
                <a:spcPts val="0"/>
              </a:spcBef>
              <a:spcAft>
                <a:spcPts val="0"/>
              </a:spcAft>
              <a:buSzPts val="2200"/>
              <a:buChar char="●"/>
            </a:pPr>
            <a:r>
              <a:rPr lang="en" sz="2200"/>
              <a:t>Delegate to United States House of Representatives since 1991</a:t>
            </a:r>
            <a:endParaRPr sz="2200"/>
          </a:p>
          <a:p>
            <a:pPr indent="-368300" lvl="0" marL="457200" rtl="0" algn="l">
              <a:spcBef>
                <a:spcPts val="0"/>
              </a:spcBef>
              <a:spcAft>
                <a:spcPts val="0"/>
              </a:spcAft>
              <a:buSzPts val="2200"/>
              <a:buChar char="●"/>
            </a:pPr>
            <a:r>
              <a:rPr lang="en" sz="2200"/>
              <a:t>Introduced the D.C. Statehood Bill in January 2019</a:t>
            </a:r>
            <a:endParaRPr sz="2200"/>
          </a:p>
          <a:p>
            <a:pPr indent="-368300" lvl="0" marL="457200" rtl="0" algn="l">
              <a:spcBef>
                <a:spcPts val="0"/>
              </a:spcBef>
              <a:spcAft>
                <a:spcPts val="0"/>
              </a:spcAft>
              <a:buSzPts val="2200"/>
              <a:buChar char="●"/>
            </a:pPr>
            <a:r>
              <a:rPr lang="en" sz="2200"/>
              <a:t>First time since 1993 that Congress voted on D.C. becoming the 51st state</a:t>
            </a:r>
            <a:endParaRPr sz="2200"/>
          </a:p>
        </p:txBody>
      </p:sp>
      <p:pic>
        <p:nvPicPr>
          <p:cNvPr id="126" name="Google Shape;126;p20"/>
          <p:cNvPicPr preferRelativeResize="0"/>
          <p:nvPr/>
        </p:nvPicPr>
        <p:blipFill>
          <a:blip r:embed="rId3">
            <a:alphaModFix/>
          </a:blip>
          <a:stretch>
            <a:fillRect/>
          </a:stretch>
        </p:blipFill>
        <p:spPr>
          <a:xfrm>
            <a:off x="779759" y="1010962"/>
            <a:ext cx="2636040" cy="38139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Express Your Understanding!</a:t>
            </a:r>
            <a:endParaRPr/>
          </a:p>
        </p:txBody>
      </p:sp>
      <p:sp>
        <p:nvSpPr>
          <p:cNvPr id="132" name="Google Shape;132;p21"/>
          <p:cNvSpPr/>
          <p:nvPr/>
        </p:nvSpPr>
        <p:spPr>
          <a:xfrm>
            <a:off x="311700" y="964125"/>
            <a:ext cx="8520600" cy="987000"/>
          </a:xfrm>
          <a:prstGeom prst="wedgeRoundRectCallout">
            <a:avLst>
              <a:gd fmla="val -10253" name="adj1"/>
              <a:gd fmla="val 78027"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What would change if Washington, D.C. became a state? Think about the differences between Home Rule and Statehood.</a:t>
            </a:r>
            <a:endParaRPr sz="2200"/>
          </a:p>
        </p:txBody>
      </p:sp>
      <p:pic>
        <p:nvPicPr>
          <p:cNvPr id="133" name="Google Shape;133;p21"/>
          <p:cNvPicPr preferRelativeResize="0"/>
          <p:nvPr/>
        </p:nvPicPr>
        <p:blipFill>
          <a:blip r:embed="rId3">
            <a:alphaModFix/>
          </a:blip>
          <a:stretch>
            <a:fillRect/>
          </a:stretch>
        </p:blipFill>
        <p:spPr>
          <a:xfrm>
            <a:off x="3902225" y="2065825"/>
            <a:ext cx="4857274" cy="27012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The United States</a:t>
            </a:r>
            <a:endParaRPr/>
          </a:p>
        </p:txBody>
      </p:sp>
      <p:sp>
        <p:nvSpPr>
          <p:cNvPr id="45" name="Google Shape;45;p9"/>
          <p:cNvSpPr txBox="1"/>
          <p:nvPr>
            <p:ph idx="1" type="body"/>
          </p:nvPr>
        </p:nvSpPr>
        <p:spPr>
          <a:xfrm>
            <a:off x="3862900" y="849425"/>
            <a:ext cx="4740600" cy="4028100"/>
          </a:xfrm>
          <a:prstGeom prst="rect">
            <a:avLst/>
          </a:prstGeom>
        </p:spPr>
        <p:txBody>
          <a:bodyPr anchorCtr="0" anchor="ctr" bIns="91425" lIns="91425" spcFirstLastPara="1" rIns="91425" wrap="square" tIns="91425">
            <a:spAutoFit/>
          </a:bodyPr>
          <a:lstStyle/>
          <a:p>
            <a:pPr indent="-368300" lvl="0" marL="457200" rtl="0" algn="l">
              <a:spcBef>
                <a:spcPts val="0"/>
              </a:spcBef>
              <a:spcAft>
                <a:spcPts val="0"/>
              </a:spcAft>
              <a:buSzPts val="2200"/>
              <a:buChar char="●"/>
            </a:pPr>
            <a:r>
              <a:rPr lang="en" sz="2200"/>
              <a:t>Fourth largest country in the world</a:t>
            </a:r>
            <a:endParaRPr sz="2200"/>
          </a:p>
          <a:p>
            <a:pPr indent="-368300" lvl="0" marL="457200" rtl="0" algn="l">
              <a:spcBef>
                <a:spcPts val="0"/>
              </a:spcBef>
              <a:spcAft>
                <a:spcPts val="0"/>
              </a:spcAft>
              <a:buSzPts val="2200"/>
              <a:buChar char="●"/>
            </a:pPr>
            <a:r>
              <a:rPr lang="en" sz="2200"/>
              <a:t>Made up of 50 states and the District of Columbia</a:t>
            </a:r>
            <a:endParaRPr sz="2200"/>
          </a:p>
          <a:p>
            <a:pPr indent="-368300" lvl="0" marL="457200" rtl="0" algn="l">
              <a:spcBef>
                <a:spcPts val="0"/>
              </a:spcBef>
              <a:spcAft>
                <a:spcPts val="0"/>
              </a:spcAft>
              <a:buSzPts val="2200"/>
              <a:buChar char="●"/>
            </a:pPr>
            <a:r>
              <a:rPr lang="en" sz="2200"/>
              <a:t>48 states lie between Canada (to the north of the U.S.) and Mexico (to the south of the U.S.)</a:t>
            </a:r>
            <a:endParaRPr sz="2200"/>
          </a:p>
          <a:p>
            <a:pPr indent="-368300" lvl="0" marL="457200" rtl="0" algn="l">
              <a:spcBef>
                <a:spcPts val="0"/>
              </a:spcBef>
              <a:spcAft>
                <a:spcPts val="0"/>
              </a:spcAft>
              <a:buSzPts val="2200"/>
              <a:buChar char="●"/>
            </a:pPr>
            <a:r>
              <a:rPr lang="en" sz="2200"/>
              <a:t>Alaska, northwest of Canada</a:t>
            </a:r>
            <a:endParaRPr sz="2200"/>
          </a:p>
          <a:p>
            <a:pPr indent="-368300" lvl="0" marL="457200" rtl="0" algn="l">
              <a:spcBef>
                <a:spcPts val="0"/>
              </a:spcBef>
              <a:spcAft>
                <a:spcPts val="0"/>
              </a:spcAft>
              <a:buSzPts val="2200"/>
              <a:buChar char="●"/>
            </a:pPr>
            <a:r>
              <a:rPr lang="en" sz="2200"/>
              <a:t>Hawaii, a group of islands in the Pacific Ocean</a:t>
            </a:r>
            <a:endParaRPr sz="2200"/>
          </a:p>
        </p:txBody>
      </p:sp>
      <p:pic>
        <p:nvPicPr>
          <p:cNvPr id="46" name="Google Shape;46;p9"/>
          <p:cNvPicPr preferRelativeResize="0"/>
          <p:nvPr/>
        </p:nvPicPr>
        <p:blipFill>
          <a:blip r:embed="rId3">
            <a:alphaModFix/>
          </a:blip>
          <a:stretch>
            <a:fillRect/>
          </a:stretch>
        </p:blipFill>
        <p:spPr>
          <a:xfrm>
            <a:off x="708175" y="1024126"/>
            <a:ext cx="2829350" cy="3678701"/>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0"/>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What is statehood?</a:t>
            </a:r>
            <a:endParaRPr/>
          </a:p>
        </p:txBody>
      </p:sp>
      <p:sp>
        <p:nvSpPr>
          <p:cNvPr id="52" name="Google Shape;52;p10"/>
          <p:cNvSpPr txBox="1"/>
          <p:nvPr>
            <p:ph idx="1" type="body"/>
          </p:nvPr>
        </p:nvSpPr>
        <p:spPr>
          <a:xfrm>
            <a:off x="372750" y="1379975"/>
            <a:ext cx="3344400" cy="3103200"/>
          </a:xfrm>
          <a:prstGeom prst="rect">
            <a:avLst/>
          </a:prstGeom>
        </p:spPr>
        <p:txBody>
          <a:bodyPr anchorCtr="0" anchor="ctr" bIns="91425" lIns="91425" spcFirstLastPara="1" rIns="91425" wrap="square" tIns="91425">
            <a:spAutoFit/>
          </a:bodyPr>
          <a:lstStyle/>
          <a:p>
            <a:pPr indent="-381000" lvl="0" marL="457200" rtl="0" algn="l">
              <a:spcBef>
                <a:spcPts val="0"/>
              </a:spcBef>
              <a:spcAft>
                <a:spcPts val="0"/>
              </a:spcAft>
              <a:buSzPts val="2400"/>
              <a:buChar char="●"/>
            </a:pPr>
            <a:r>
              <a:rPr lang="en"/>
              <a:t>State governments are elected by the people of that state</a:t>
            </a:r>
            <a:endParaRPr/>
          </a:p>
          <a:p>
            <a:pPr indent="-381000" lvl="0" marL="457200" rtl="0" algn="l">
              <a:spcBef>
                <a:spcPts val="0"/>
              </a:spcBef>
              <a:spcAft>
                <a:spcPts val="0"/>
              </a:spcAft>
              <a:buSzPts val="2400"/>
              <a:buChar char="●"/>
            </a:pPr>
            <a:r>
              <a:rPr lang="en"/>
              <a:t>States are represented by voting in the U.S. Congress</a:t>
            </a:r>
            <a:endParaRPr/>
          </a:p>
        </p:txBody>
      </p:sp>
      <p:pic>
        <p:nvPicPr>
          <p:cNvPr id="53" name="Google Shape;53;p10"/>
          <p:cNvPicPr preferRelativeResize="0"/>
          <p:nvPr/>
        </p:nvPicPr>
        <p:blipFill>
          <a:blip r:embed="rId3">
            <a:alphaModFix/>
          </a:blip>
          <a:stretch>
            <a:fillRect/>
          </a:stretch>
        </p:blipFill>
        <p:spPr>
          <a:xfrm>
            <a:off x="3858400" y="1432950"/>
            <a:ext cx="4893450" cy="2997238"/>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1"/>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More about statehood</a:t>
            </a:r>
            <a:endParaRPr/>
          </a:p>
        </p:txBody>
      </p:sp>
      <p:sp>
        <p:nvSpPr>
          <p:cNvPr id="59" name="Google Shape;59;p11"/>
          <p:cNvSpPr txBox="1"/>
          <p:nvPr>
            <p:ph idx="1" type="body"/>
          </p:nvPr>
        </p:nvSpPr>
        <p:spPr>
          <a:xfrm>
            <a:off x="5350450" y="1146650"/>
            <a:ext cx="3309600" cy="3528000"/>
          </a:xfrm>
          <a:prstGeom prst="rect">
            <a:avLst/>
          </a:prstGeom>
        </p:spPr>
        <p:txBody>
          <a:bodyPr anchorCtr="0" anchor="ctr" bIns="91425" lIns="91425" spcFirstLastPara="1" rIns="91425" wrap="square" tIns="91425">
            <a:spAutoFit/>
          </a:bodyPr>
          <a:lstStyle/>
          <a:p>
            <a:pPr indent="-381000" lvl="0" marL="457200" rtl="0" algn="l">
              <a:spcBef>
                <a:spcPts val="0"/>
              </a:spcBef>
              <a:spcAft>
                <a:spcPts val="0"/>
              </a:spcAft>
              <a:buSzPts val="2400"/>
              <a:buChar char="●"/>
            </a:pPr>
            <a:r>
              <a:rPr lang="en"/>
              <a:t>States have the power to create their own laws</a:t>
            </a:r>
            <a:endParaRPr/>
          </a:p>
          <a:p>
            <a:pPr indent="-381000" lvl="0" marL="457200" rtl="0" algn="l">
              <a:spcBef>
                <a:spcPts val="0"/>
              </a:spcBef>
              <a:spcAft>
                <a:spcPts val="0"/>
              </a:spcAft>
              <a:buSzPts val="2400"/>
              <a:buChar char="●"/>
            </a:pPr>
            <a:r>
              <a:rPr lang="en"/>
              <a:t>States enforce laws</a:t>
            </a:r>
            <a:endParaRPr/>
          </a:p>
          <a:p>
            <a:pPr indent="-381000" lvl="0" marL="457200" rtl="0" algn="l">
              <a:spcBef>
                <a:spcPts val="0"/>
              </a:spcBef>
              <a:spcAft>
                <a:spcPts val="0"/>
              </a:spcAft>
              <a:buSzPts val="2400"/>
              <a:buChar char="●"/>
            </a:pPr>
            <a:r>
              <a:rPr lang="en"/>
              <a:t>States vote on their budget based on their needs</a:t>
            </a:r>
            <a:endParaRPr/>
          </a:p>
        </p:txBody>
      </p:sp>
      <p:pic>
        <p:nvPicPr>
          <p:cNvPr id="60" name="Google Shape;60;p11"/>
          <p:cNvPicPr preferRelativeResize="0"/>
          <p:nvPr/>
        </p:nvPicPr>
        <p:blipFill>
          <a:blip r:embed="rId3">
            <a:alphaModFix/>
          </a:blip>
          <a:stretch>
            <a:fillRect/>
          </a:stretch>
        </p:blipFill>
        <p:spPr>
          <a:xfrm>
            <a:off x="501850" y="1450087"/>
            <a:ext cx="4627550" cy="29211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2"/>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Let's Review</a:t>
            </a:r>
            <a:endParaRPr/>
          </a:p>
        </p:txBody>
      </p:sp>
      <p:sp>
        <p:nvSpPr>
          <p:cNvPr id="66" name="Google Shape;66;p12"/>
          <p:cNvSpPr txBox="1"/>
          <p:nvPr>
            <p:ph idx="1" type="body"/>
          </p:nvPr>
        </p:nvSpPr>
        <p:spPr>
          <a:xfrm>
            <a:off x="583400" y="1904525"/>
            <a:ext cx="4163400" cy="2859900"/>
          </a:xfrm>
          <a:prstGeom prst="rect">
            <a:avLst/>
          </a:prstGeom>
        </p:spPr>
        <p:txBody>
          <a:bodyPr anchorCtr="0" anchor="ctr" bIns="91425" lIns="91425" spcFirstLastPara="1" rIns="91425" wrap="square" tIns="91425">
            <a:spAutoFit/>
          </a:bodyPr>
          <a:lstStyle/>
          <a:p>
            <a:pPr indent="-368300" lvl="0" marL="457200" rtl="0" algn="l">
              <a:spcBef>
                <a:spcPts val="0"/>
              </a:spcBef>
              <a:spcAft>
                <a:spcPts val="0"/>
              </a:spcAft>
              <a:buSzPts val="2200"/>
              <a:buChar char="●"/>
            </a:pPr>
            <a:r>
              <a:rPr lang="en" sz="2200"/>
              <a:t>Citizens have the power to elect a Mayor and a District Council</a:t>
            </a:r>
            <a:endParaRPr sz="2200"/>
          </a:p>
          <a:p>
            <a:pPr indent="-368300" lvl="0" marL="457200" rtl="0" algn="l">
              <a:spcBef>
                <a:spcPts val="0"/>
              </a:spcBef>
              <a:spcAft>
                <a:spcPts val="0"/>
              </a:spcAft>
              <a:buSzPts val="2200"/>
              <a:buChar char="●"/>
            </a:pPr>
            <a:r>
              <a:rPr lang="en" sz="2200"/>
              <a:t>District Council can pass local laws</a:t>
            </a:r>
            <a:endParaRPr sz="2200"/>
          </a:p>
          <a:p>
            <a:pPr indent="-368300" lvl="0" marL="457200" rtl="0" algn="l">
              <a:spcBef>
                <a:spcPts val="0"/>
              </a:spcBef>
              <a:spcAft>
                <a:spcPts val="0"/>
              </a:spcAft>
              <a:buSzPts val="2200"/>
              <a:buChar char="●"/>
            </a:pPr>
            <a:r>
              <a:rPr lang="en" sz="2200"/>
              <a:t>New laws need approval of Congress</a:t>
            </a:r>
            <a:endParaRPr sz="2200"/>
          </a:p>
        </p:txBody>
      </p:sp>
      <p:sp>
        <p:nvSpPr>
          <p:cNvPr id="67" name="Google Shape;67;p12"/>
          <p:cNvSpPr txBox="1"/>
          <p:nvPr>
            <p:ph idx="1" type="body"/>
          </p:nvPr>
        </p:nvSpPr>
        <p:spPr>
          <a:xfrm>
            <a:off x="372750" y="849425"/>
            <a:ext cx="8459700" cy="978900"/>
          </a:xfrm>
          <a:prstGeom prst="rect">
            <a:avLst/>
          </a:prstGeom>
        </p:spPr>
        <p:txBody>
          <a:bodyPr anchorCtr="0" anchor="ctr" bIns="91425" lIns="91425" spcFirstLastPara="1" rIns="91425" wrap="square" tIns="91425">
            <a:spAutoFit/>
          </a:bodyPr>
          <a:lstStyle/>
          <a:p>
            <a:pPr indent="0" lvl="0" marL="0" rtl="0" algn="l">
              <a:spcBef>
                <a:spcPts val="0"/>
              </a:spcBef>
              <a:spcAft>
                <a:spcPts val="1600"/>
              </a:spcAft>
              <a:buNone/>
            </a:pPr>
            <a:r>
              <a:rPr b="1" lang="en"/>
              <a:t>The Home Rule Act of 1973 gave certain powers to Washington, D.C.</a:t>
            </a:r>
            <a:endParaRPr b="1"/>
          </a:p>
        </p:txBody>
      </p:sp>
      <p:pic>
        <p:nvPicPr>
          <p:cNvPr id="68" name="Google Shape;68;p12"/>
          <p:cNvPicPr preferRelativeResize="0"/>
          <p:nvPr/>
        </p:nvPicPr>
        <p:blipFill>
          <a:blip r:embed="rId3">
            <a:alphaModFix/>
          </a:blip>
          <a:stretch>
            <a:fillRect/>
          </a:stretch>
        </p:blipFill>
        <p:spPr>
          <a:xfrm>
            <a:off x="5583500" y="1602150"/>
            <a:ext cx="2580137" cy="3162274"/>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3"/>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Let's Review</a:t>
            </a:r>
            <a:endParaRPr/>
          </a:p>
        </p:txBody>
      </p:sp>
      <p:sp>
        <p:nvSpPr>
          <p:cNvPr id="74" name="Google Shape;74;p13"/>
          <p:cNvSpPr txBox="1"/>
          <p:nvPr>
            <p:ph idx="1" type="body"/>
          </p:nvPr>
        </p:nvSpPr>
        <p:spPr>
          <a:xfrm>
            <a:off x="5456775" y="2049300"/>
            <a:ext cx="3369300" cy="2470500"/>
          </a:xfrm>
          <a:prstGeom prst="rect">
            <a:avLst/>
          </a:prstGeom>
        </p:spPr>
        <p:txBody>
          <a:bodyPr anchorCtr="0" anchor="ctr" bIns="91425" lIns="91425" spcFirstLastPara="1" rIns="91425" wrap="square" tIns="91425">
            <a:spAutoFit/>
          </a:bodyPr>
          <a:lstStyle/>
          <a:p>
            <a:pPr indent="-368300" lvl="0" marL="457200" rtl="0" algn="l">
              <a:spcBef>
                <a:spcPts val="0"/>
              </a:spcBef>
              <a:spcAft>
                <a:spcPts val="0"/>
              </a:spcAft>
              <a:buSzPts val="2200"/>
              <a:buChar char="●"/>
            </a:pPr>
            <a:r>
              <a:rPr lang="en" sz="2200"/>
              <a:t>Budget needs approval of Congress</a:t>
            </a:r>
            <a:endParaRPr sz="2200"/>
          </a:p>
          <a:p>
            <a:pPr indent="-368300" lvl="0" marL="457200" rtl="0" algn="l">
              <a:spcBef>
                <a:spcPts val="0"/>
              </a:spcBef>
              <a:spcAft>
                <a:spcPts val="0"/>
              </a:spcAft>
              <a:buSzPts val="2200"/>
              <a:buChar char="●"/>
            </a:pPr>
            <a:r>
              <a:rPr lang="en" sz="2200"/>
              <a:t>D.C. is represented in U.S. Congress by a non-voting representative</a:t>
            </a:r>
            <a:endParaRPr sz="2200"/>
          </a:p>
        </p:txBody>
      </p:sp>
      <p:sp>
        <p:nvSpPr>
          <p:cNvPr id="75" name="Google Shape;75;p13"/>
          <p:cNvSpPr txBox="1"/>
          <p:nvPr>
            <p:ph idx="1" type="body"/>
          </p:nvPr>
        </p:nvSpPr>
        <p:spPr>
          <a:xfrm>
            <a:off x="372750" y="849425"/>
            <a:ext cx="8459700" cy="978900"/>
          </a:xfrm>
          <a:prstGeom prst="rect">
            <a:avLst/>
          </a:prstGeom>
        </p:spPr>
        <p:txBody>
          <a:bodyPr anchorCtr="0" anchor="ctr" bIns="91425" lIns="91425" spcFirstLastPara="1" rIns="91425" wrap="square" tIns="91425">
            <a:spAutoFit/>
          </a:bodyPr>
          <a:lstStyle/>
          <a:p>
            <a:pPr indent="0" lvl="0" marL="0" rtl="0" algn="l">
              <a:spcBef>
                <a:spcPts val="0"/>
              </a:spcBef>
              <a:spcAft>
                <a:spcPts val="1600"/>
              </a:spcAft>
              <a:buNone/>
            </a:pPr>
            <a:r>
              <a:rPr b="1" lang="en"/>
              <a:t>The Home Rule Act of 1973 gave certain powers to Washington, D.C.</a:t>
            </a:r>
            <a:endParaRPr b="1"/>
          </a:p>
        </p:txBody>
      </p:sp>
      <p:pic>
        <p:nvPicPr>
          <p:cNvPr id="76" name="Google Shape;76;p13"/>
          <p:cNvPicPr preferRelativeResize="0"/>
          <p:nvPr/>
        </p:nvPicPr>
        <p:blipFill>
          <a:blip r:embed="rId3">
            <a:alphaModFix/>
          </a:blip>
          <a:stretch>
            <a:fillRect/>
          </a:stretch>
        </p:blipFill>
        <p:spPr>
          <a:xfrm>
            <a:off x="487300" y="2047150"/>
            <a:ext cx="4789925" cy="24748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4"/>
          <p:cNvSpPr txBox="1"/>
          <p:nvPr>
            <p:ph type="title"/>
          </p:nvPr>
        </p:nvSpPr>
        <p:spPr>
          <a:xfrm>
            <a:off x="311700" y="156725"/>
            <a:ext cx="8520600" cy="6771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3200"/>
              <a:t>How is Home Rule different from Statehood?</a:t>
            </a:r>
            <a:endParaRPr sz="3200"/>
          </a:p>
        </p:txBody>
      </p:sp>
      <p:sp>
        <p:nvSpPr>
          <p:cNvPr id="82" name="Google Shape;82;p14"/>
          <p:cNvSpPr txBox="1"/>
          <p:nvPr>
            <p:ph idx="1" type="body"/>
          </p:nvPr>
        </p:nvSpPr>
        <p:spPr>
          <a:xfrm>
            <a:off x="311688" y="833825"/>
            <a:ext cx="8520600" cy="1691700"/>
          </a:xfrm>
          <a:prstGeom prst="rect">
            <a:avLst/>
          </a:prstGeom>
        </p:spPr>
        <p:txBody>
          <a:bodyPr anchorCtr="0" anchor="ctr" bIns="91425" lIns="91425" spcFirstLastPara="1" rIns="91425" wrap="square" tIns="91425">
            <a:spAutoFit/>
          </a:bodyPr>
          <a:lstStyle/>
          <a:p>
            <a:pPr indent="0" lvl="0" marL="0" rtl="0" algn="l">
              <a:spcBef>
                <a:spcPts val="0"/>
              </a:spcBef>
              <a:spcAft>
                <a:spcPts val="1600"/>
              </a:spcAft>
              <a:buNone/>
            </a:pPr>
            <a:r>
              <a:rPr lang="en" sz="2200"/>
              <a:t>Think about what you already know about Washington, D.C. Home Rule. Compare and contrast Statehood and D.C. Home Rule? What is the same? What is different? Complete the Venn Diagram with a partner.</a:t>
            </a:r>
            <a:endParaRPr sz="2200"/>
          </a:p>
        </p:txBody>
      </p:sp>
      <p:pic>
        <p:nvPicPr>
          <p:cNvPr id="83" name="Google Shape;83;p14"/>
          <p:cNvPicPr preferRelativeResize="0"/>
          <p:nvPr/>
        </p:nvPicPr>
        <p:blipFill>
          <a:blip r:embed="rId3">
            <a:alphaModFix/>
          </a:blip>
          <a:stretch>
            <a:fillRect/>
          </a:stretch>
        </p:blipFill>
        <p:spPr>
          <a:xfrm>
            <a:off x="2765250" y="2371475"/>
            <a:ext cx="3613500" cy="24480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5"/>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Let's Review!</a:t>
            </a:r>
            <a:endParaRPr/>
          </a:p>
        </p:txBody>
      </p:sp>
      <p:sp>
        <p:nvSpPr>
          <p:cNvPr id="89" name="Google Shape;89;p15"/>
          <p:cNvSpPr txBox="1"/>
          <p:nvPr>
            <p:ph idx="1" type="body"/>
          </p:nvPr>
        </p:nvSpPr>
        <p:spPr>
          <a:xfrm>
            <a:off x="311700" y="946425"/>
            <a:ext cx="4464300" cy="38793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b="1" lang="en"/>
              <a:t>Statehood</a:t>
            </a:r>
            <a:endParaRPr b="1"/>
          </a:p>
          <a:p>
            <a:pPr indent="-368300" lvl="0" marL="457200" rtl="0" algn="l">
              <a:spcBef>
                <a:spcPts val="1600"/>
              </a:spcBef>
              <a:spcAft>
                <a:spcPts val="0"/>
              </a:spcAft>
              <a:buSzPts val="2200"/>
              <a:buChar char="●"/>
            </a:pPr>
            <a:r>
              <a:rPr lang="en" sz="2200"/>
              <a:t>State governments are elected by the people of that state</a:t>
            </a:r>
            <a:endParaRPr sz="2200"/>
          </a:p>
          <a:p>
            <a:pPr indent="-368300" lvl="0" marL="457200" rtl="0" algn="l">
              <a:spcBef>
                <a:spcPts val="0"/>
              </a:spcBef>
              <a:spcAft>
                <a:spcPts val="0"/>
              </a:spcAft>
              <a:buSzPts val="2200"/>
              <a:buChar char="●"/>
            </a:pPr>
            <a:r>
              <a:rPr lang="en" sz="2200"/>
              <a:t>Represented by voting in the U.S. Congress</a:t>
            </a:r>
            <a:endParaRPr sz="2200"/>
          </a:p>
          <a:p>
            <a:pPr indent="-368300" lvl="0" marL="457200" rtl="0" algn="l">
              <a:spcBef>
                <a:spcPts val="0"/>
              </a:spcBef>
              <a:spcAft>
                <a:spcPts val="0"/>
              </a:spcAft>
              <a:buSzPts val="2200"/>
              <a:buChar char="●"/>
            </a:pPr>
            <a:r>
              <a:rPr lang="en" sz="2200"/>
              <a:t>Power to create their own laws</a:t>
            </a:r>
            <a:endParaRPr sz="2200"/>
          </a:p>
          <a:p>
            <a:pPr indent="-368300" lvl="0" marL="457200" rtl="0" algn="l">
              <a:spcBef>
                <a:spcPts val="0"/>
              </a:spcBef>
              <a:spcAft>
                <a:spcPts val="0"/>
              </a:spcAft>
              <a:buSzPts val="2200"/>
              <a:buChar char="●"/>
            </a:pPr>
            <a:r>
              <a:rPr lang="en" sz="2200"/>
              <a:t>Vote on their budget based on their needs</a:t>
            </a:r>
            <a:endParaRPr sz="2200"/>
          </a:p>
        </p:txBody>
      </p:sp>
      <p:pic>
        <p:nvPicPr>
          <p:cNvPr id="90" name="Google Shape;90;p15"/>
          <p:cNvPicPr preferRelativeResize="0"/>
          <p:nvPr/>
        </p:nvPicPr>
        <p:blipFill>
          <a:blip r:embed="rId3">
            <a:alphaModFix/>
          </a:blip>
          <a:stretch>
            <a:fillRect/>
          </a:stretch>
        </p:blipFill>
        <p:spPr>
          <a:xfrm>
            <a:off x="4934675" y="1438025"/>
            <a:ext cx="3973825" cy="28961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Let's Review!</a:t>
            </a:r>
            <a:endParaRPr/>
          </a:p>
        </p:txBody>
      </p:sp>
      <p:sp>
        <p:nvSpPr>
          <p:cNvPr id="96" name="Google Shape;96;p16"/>
          <p:cNvSpPr txBox="1"/>
          <p:nvPr>
            <p:ph idx="1" type="body"/>
          </p:nvPr>
        </p:nvSpPr>
        <p:spPr>
          <a:xfrm>
            <a:off x="5085975" y="1299025"/>
            <a:ext cx="3605100" cy="31005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b="1" lang="en"/>
              <a:t>Home Rule</a:t>
            </a:r>
            <a:endParaRPr b="1"/>
          </a:p>
          <a:p>
            <a:pPr indent="-368300" lvl="0" marL="457200" rtl="0" algn="l">
              <a:spcBef>
                <a:spcPts val="1600"/>
              </a:spcBef>
              <a:spcAft>
                <a:spcPts val="0"/>
              </a:spcAft>
              <a:buSzPts val="2200"/>
              <a:buChar char="●"/>
            </a:pPr>
            <a:r>
              <a:rPr lang="en" sz="2200"/>
              <a:t>Represented in U.S. Congress but no vote</a:t>
            </a:r>
            <a:endParaRPr sz="2200"/>
          </a:p>
          <a:p>
            <a:pPr indent="-368300" lvl="0" marL="457200" rtl="0" algn="l">
              <a:spcBef>
                <a:spcPts val="0"/>
              </a:spcBef>
              <a:spcAft>
                <a:spcPts val="0"/>
              </a:spcAft>
              <a:buSzPts val="2200"/>
              <a:buChar char="●"/>
            </a:pPr>
            <a:r>
              <a:rPr lang="en" sz="2200"/>
              <a:t>Laws need approval of Congress</a:t>
            </a:r>
            <a:endParaRPr sz="2200"/>
          </a:p>
          <a:p>
            <a:pPr indent="-368300" lvl="0" marL="457200" rtl="0" algn="l">
              <a:spcBef>
                <a:spcPts val="0"/>
              </a:spcBef>
              <a:spcAft>
                <a:spcPts val="0"/>
              </a:spcAft>
              <a:buSzPts val="2200"/>
              <a:buChar char="●"/>
            </a:pPr>
            <a:r>
              <a:rPr lang="en" sz="2200"/>
              <a:t>Budget needs approval of Congress</a:t>
            </a:r>
            <a:endParaRPr sz="2200"/>
          </a:p>
        </p:txBody>
      </p:sp>
      <p:pic>
        <p:nvPicPr>
          <p:cNvPr id="97" name="Google Shape;97;p16"/>
          <p:cNvPicPr preferRelativeResize="0"/>
          <p:nvPr/>
        </p:nvPicPr>
        <p:blipFill>
          <a:blip r:embed="rId3">
            <a:alphaModFix/>
          </a:blip>
          <a:stretch>
            <a:fillRect/>
          </a:stretch>
        </p:blipFill>
        <p:spPr>
          <a:xfrm>
            <a:off x="442762" y="1299025"/>
            <a:ext cx="4439839" cy="31005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