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UM1JM4ScgOCrjrk1szj3qGg7_xeRByLq/view?usp=sharing" TargetMode="External"/><Relationship Id="rId3" Type="http://schemas.openxmlformats.org/officeDocument/2006/relationships/hyperlink" Target="https://drive.google.com/file/d/1BqlOhUrvReYYVrwHS8RGL6qX5LAr5QrL/view?usp=sharing" TargetMode="External"/><Relationship Id="rId4" Type="http://schemas.openxmlformats.org/officeDocument/2006/relationships/hyperlink" Target="https://drive.google.com/file/d/1CN9_wrRVaYMqkpgouPUWioi5VN3qznU_/view?usp=sharing" TargetMode="External"/><Relationship Id="rId5" Type="http://schemas.openxmlformats.org/officeDocument/2006/relationships/hyperlink" Target="https://drive.google.com/file/d/1uF9CFdDjXO3ASBfwQcp7q71E5XxtrIXz/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536?solr_nav%5Bid%5D=365ea0ce9f2e11276e57&amp;solr_nav%5Bpage%5D=0&amp;solr_nav%5Boffset%5D=1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5?solr_nav%5Bid%5D=eed490809f0186b3f7e8&amp;solr_nav%5Bpage%5D=1&amp;solr_nav%5Boffset%5D=19"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2?solr_nav%5Bid%5D=049c98c7c8c3834c4232&amp;solr_nav%5Bpage%5D=0&amp;solr_nav%5Boffset%5D=6"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2?solr_nav%5Bid%5D=b4edab09c3ab587c6845&amp;solr_nav%5Bpage%5D=0&amp;solr_nav%5Boffset%5D=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5?solr_nav%5Bid%5D=eed490809f0186b3f7e8&amp;solr_nav%5Bpage%5D=1&amp;solr_nav%5Boffset%5D=19"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536?solr_nav%5Bid%5D=365ea0ce9f2e11276e57&amp;solr_nav%5Bpage%5D=0&amp;solr_nav%5Boffset%5D=13"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Washington, D.C. protests that revolved around the district gaining independence as a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connections between various groups of community members and leaders who protested for D.C.'s independence.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complete a Who, What, Where, Why, When graphic organizer to track their thinking across the lesson.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express their understanding with an exit ticket, stating what the impact of the Home Rule Day Rally was to the District of Columbia Home Rule Act.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Breaking Down Home Rule Day Rally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Breaking Down Home Rule Day Rally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 Students understand the basic structure of the Washington, D.C.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3.2.2: Explain why it is necessary for communities to have governments (e.g., governments provide order and protect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3.2.3: Identify the different ways people in a community can influence their local government (e.g., by voting, running for office, testifying at hearings, or participating in meetings).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 Emphasizing the most significant differences, students describe Washington, D.C. at the end of the 18th, 19th, and 20th centuries.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D2.Civ.3.3-5: Examine the origins and purposes of rules, laws, and key U.S. constitutional provisions.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D2.Civ.4.3-5: Explain how groups of people make rules to create responsibilities and protect freedoms.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D2.Civ.5.3-5: Explain the origins, functions, and structure of different systems of government, including those created by the U.S. and state constitutions.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D2.Civ.12.3-5: Explain how rules and laws change society and how people change rules and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D2.Civ.14.3-5: Illustrate historical and contemporary means of changing society.</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54ea72eb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54ea72eb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makes this location an important place for protests and rallies? Why do you think the rally took place on the National Mall?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National Mall is located in front of the U.S. Capitol, which is the heart of the three branches of U.S.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Important decisions are made at the U.S. Capitol so protesting and rallying there shows the government what people care about.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National Mall is a large open area, so it is easy for people to walk to and gather.</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 of the most important factors why political marches and events take place on the National Mall is that they are regulated by the National Park Service. By its mission, the Park Service is required to protect free speech rights of U.S. citizens.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Poor People's Campaign demonstrators at the Lincoln Memorial Reflecting Pool</a:t>
            </a:r>
            <a:r>
              <a:rPr lang="en"/>
              <a:t>. Schumaker, Byron. Evening Star (Washington, D.C.). Washington Star Photograph Collection. DC Public Library.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54ea72eb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54ea72eb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“Some of the protestors at the Home Rule Day Rally were young supporters of Home Rule in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were also many civil rights activists involved. Civil rights activists want to change unfair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Many senators and elected officials who decide laws spoke at the Home Rule Day Rally as well. They wanted to be sure that people in Congress were involved.”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an answer to the question, “Who were the protestors at the Home Rule Day Rally?” on the “who” row of their Breaking Down Home Rule Day Rally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Marchers in the Home Rule Day rally</a:t>
            </a:r>
            <a:r>
              <a:rPr lang="en"/>
              <a:t>. Evening Star (Washington, D.C.). Washington Star Photograph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54ea72eb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54ea72eb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put together everything you’ve learned in this lesson about the Home Rule Day Rally of 1966. Why do you think that the rally happened?”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their responses on the Breaking Down Home Rule Day Rally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Home Rule Day Rally happened because people believed that by bringing awareness to the situation in Washington, D.C., they could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Sign painter Herbert Parham at the Home Rule Day rally</a:t>
            </a:r>
            <a:r>
              <a:rPr lang="en"/>
              <a:t>. Evening Star (Washington, D.C.). Washington Star Photograph Collection. DC Public Library.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54ea72eb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54ea72eb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that you understand what a rally is, think about the impact of the Home Rule Day Rally.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that the rally took place 7 years before the Home Rule Act became a law.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do you think the Home Rule Day Rally contributed to the passing of the Home Rule 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their responses on the Breaking Down Home Rule Day Rally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large number of people who attended the Home Rule Day Rally reflected how important Home Rule was to the entire community.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only 20 people had protested, it would have been unlikely that the issue would have captured any attention.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Because the Home Rule Day Rally showed D.C.’s lack of representation to people outside of Washington, D.C., it helped the cause gain more support.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54ea72eb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54ea72eb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complete a quick-write to the following question: "What was the Home Rule Day Rally, and why was it an important contribution to the District of Columbia Home Rule Act of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“Think about this question. What do people do when they are treated unfairly? 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share that people organize into groups with the same goal when they feel that they are not being treated fairly.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54ea72eb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54ea72e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review the definition of home rule. Home rule is the government of an area by its own citizens."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From 1790 until 1973, Washington, D.C. was not governed by its own citizens.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Constitution stated that Washington, D.C. would be governed by the US Congress. The citizens of Washington, D.C. lacked the freedom of self-governance.”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54ea72eb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54ea72eb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think about the impact. How do you think the citizens of Washington, D.C. felt about being ruled by Congress? 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in Washington, D.C. felt they were not being treated fairly, especially compared to Americans in the states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WUL Prep students at a home rule rally</a:t>
            </a:r>
            <a:r>
              <a:rPr lang="en"/>
              <a:t>. Evening Star (Washington, D.C.). Washington Star Photograph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54ea72eb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54ea72eb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 rally is an event where many people gather together for a common purpose. During a rally, many people unite to support an idea they all believe 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Marchers in the Home Rule Day rally</a:t>
            </a:r>
            <a:r>
              <a:rPr lang="en"/>
              <a:t>. Evening Star (Washington, D.C.). Washington Star Photograph Collection. DC Public Library.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54ea72eb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54ea72eb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break down a specific rally that took place to support Washington,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the Breaking Down Home Rule Day Rally organizer.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Home Rule Day Rally was an event sponsored by an organization called the Youth Organizations for Home Rule in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4,000 people attended.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 speakers supported the idea of Home Rule for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an answer to the question, “What was the Home Rule Day Rally?” on the “what” row of their Breaking Down Home Rule Day Rally organizer.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Breaking Down Home Rule Day Rally organizer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54ea72eb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54ea72eb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Home Rule Day Rally took place on July 17, 1966."</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an answer to the question, “When did the Home Rule Day Rally take place?” on the “when” row of their Breaking Down Home Rule Day Rally organizer.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“Later in this lesson we will think about the contribution this rally had on passing the Home Rule Act, which became the law in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recognize that the Home Rule Act became a law in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many years after the Home Rule Day Rally did Home Rule become a law in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does this number say about the fight for home rule?”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were 7 years between the Home Rule Day Rally and the passing of the District of Columbia Home Rule 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fight for Home Rule in D.C. took a long time, and the residents protested and rallied for many years.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54ea72eb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54ea72eb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Home Rule Day Rally took place on the National Mall. Congress debated Home Rule in the Capitol Building during the Rally.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debate is a discussion between two people or groups who disagree on an important subject."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an answer to the question, “Where did the Home Rule Day Rally take place?” on the “where” row of their Breaking Down Home Rule Day Rally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54ea72eb4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54ea72eb4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image of the National Mall.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National Mall is a national park located in front of the U.S. Capitol, where Congress meets, and the heart of our three branches of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a large open area that is easy for people to walk to and gather.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Therefore, many protests and rallies happen at the National Mall."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Poor People's Campaign demonstrators at the Lincoln Memorial Reflecting Pool</a:t>
            </a:r>
            <a:r>
              <a:rPr lang="en"/>
              <a:t>. Schumaker, Byron. Evening Star (Washington, D.C.). Washington Star Photograph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99950" y="1209600"/>
            <a:ext cx="39987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Home Rule Day Rally: July 17, 1966</a:t>
            </a:r>
            <a:endParaRPr sz="5000"/>
          </a:p>
        </p:txBody>
      </p:sp>
      <p:sp>
        <p:nvSpPr>
          <p:cNvPr id="38" name="Google Shape;38;p8"/>
          <p:cNvSpPr txBox="1"/>
          <p:nvPr/>
        </p:nvSpPr>
        <p:spPr>
          <a:xfrm>
            <a:off x="885700" y="4293325"/>
            <a:ext cx="2827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5</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495789" y="1209599"/>
            <a:ext cx="4325036" cy="2724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03" name="Google Shape;103;p17"/>
          <p:cNvSpPr/>
          <p:nvPr/>
        </p:nvSpPr>
        <p:spPr>
          <a:xfrm>
            <a:off x="393125" y="1195800"/>
            <a:ext cx="3480000" cy="3084900"/>
          </a:xfrm>
          <a:prstGeom prst="wedgeRoundRectCallout">
            <a:avLst>
              <a:gd fmla="val 49162" name="adj1"/>
              <a:gd fmla="val 60859"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makes this location an important place for protests and rallies? Why do you think the rally took place on the National Mall?</a:t>
            </a:r>
            <a:endParaRPr sz="2200"/>
          </a:p>
        </p:txBody>
      </p:sp>
      <p:pic>
        <p:nvPicPr>
          <p:cNvPr id="104" name="Google Shape;104;p17"/>
          <p:cNvPicPr preferRelativeResize="0"/>
          <p:nvPr/>
        </p:nvPicPr>
        <p:blipFill>
          <a:blip r:embed="rId3">
            <a:alphaModFix/>
          </a:blip>
          <a:stretch>
            <a:fillRect/>
          </a:stretch>
        </p:blipFill>
        <p:spPr>
          <a:xfrm>
            <a:off x="4102625" y="1231400"/>
            <a:ext cx="4660375" cy="356238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were the protestors at Home Rule Day Rally?</a:t>
            </a:r>
            <a:endParaRPr/>
          </a:p>
        </p:txBody>
      </p:sp>
      <p:sp>
        <p:nvSpPr>
          <p:cNvPr id="110" name="Google Shape;110;p18"/>
          <p:cNvSpPr txBox="1"/>
          <p:nvPr>
            <p:ph idx="1" type="body"/>
          </p:nvPr>
        </p:nvSpPr>
        <p:spPr>
          <a:xfrm>
            <a:off x="4382725" y="2124075"/>
            <a:ext cx="3700200" cy="2102700"/>
          </a:xfrm>
          <a:prstGeom prst="rect">
            <a:avLst/>
          </a:prstGeom>
        </p:spPr>
        <p:txBody>
          <a:bodyPr anchorCtr="0" anchor="ctr" bIns="91425" lIns="91425" spcFirstLastPara="1" rIns="91425" wrap="square" tIns="91425">
            <a:spAutoFit/>
          </a:bodyPr>
          <a:lstStyle/>
          <a:p>
            <a:pPr indent="-406400" lvl="0" marL="457200" rtl="0" algn="l">
              <a:spcBef>
                <a:spcPts val="0"/>
              </a:spcBef>
              <a:spcAft>
                <a:spcPts val="0"/>
              </a:spcAft>
              <a:buSzPts val="2800"/>
              <a:buChar char="●"/>
            </a:pPr>
            <a:r>
              <a:rPr lang="en" sz="2800"/>
              <a:t>Young supporters of Home Rule</a:t>
            </a:r>
            <a:endParaRPr sz="2800"/>
          </a:p>
          <a:p>
            <a:pPr indent="-406400" lvl="0" marL="457200" rtl="0" algn="l">
              <a:spcBef>
                <a:spcPts val="0"/>
              </a:spcBef>
              <a:spcAft>
                <a:spcPts val="0"/>
              </a:spcAft>
              <a:buSzPts val="2800"/>
              <a:buChar char="●"/>
            </a:pPr>
            <a:r>
              <a:rPr lang="en" sz="2800"/>
              <a:t>Civil rights activists</a:t>
            </a:r>
            <a:endParaRPr sz="2800"/>
          </a:p>
          <a:p>
            <a:pPr indent="-406400" lvl="0" marL="457200" rtl="0" algn="l">
              <a:spcBef>
                <a:spcPts val="0"/>
              </a:spcBef>
              <a:spcAft>
                <a:spcPts val="0"/>
              </a:spcAft>
              <a:buSzPts val="2800"/>
              <a:buChar char="●"/>
            </a:pPr>
            <a:r>
              <a:rPr lang="en" sz="2800"/>
              <a:t>Senators</a:t>
            </a:r>
            <a:endParaRPr sz="2800"/>
          </a:p>
        </p:txBody>
      </p:sp>
      <p:pic>
        <p:nvPicPr>
          <p:cNvPr id="111" name="Google Shape;111;p18"/>
          <p:cNvPicPr preferRelativeResize="0"/>
          <p:nvPr/>
        </p:nvPicPr>
        <p:blipFill>
          <a:blip r:embed="rId3">
            <a:alphaModFix/>
          </a:blip>
          <a:stretch>
            <a:fillRect/>
          </a:stretch>
        </p:blipFill>
        <p:spPr>
          <a:xfrm>
            <a:off x="1249125" y="1512626"/>
            <a:ext cx="2275825" cy="3325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17" name="Google Shape;117;p19"/>
          <p:cNvSpPr/>
          <p:nvPr/>
        </p:nvSpPr>
        <p:spPr>
          <a:xfrm>
            <a:off x="1194775" y="1472850"/>
            <a:ext cx="3122700" cy="2197800"/>
          </a:xfrm>
          <a:prstGeom prst="wedgeRoundRectCallout">
            <a:avLst>
              <a:gd fmla="val 40988" name="adj1"/>
              <a:gd fmla="val 6374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400"/>
              <a:t>Why</a:t>
            </a:r>
            <a:r>
              <a:rPr lang="en" sz="2400"/>
              <a:t> did the Home Rule Day Rally of 1966 happen?</a:t>
            </a:r>
            <a:endParaRPr sz="2400">
              <a:solidFill>
                <a:srgbClr val="000000"/>
              </a:solidFill>
            </a:endParaRPr>
          </a:p>
        </p:txBody>
      </p:sp>
      <p:pic>
        <p:nvPicPr>
          <p:cNvPr id="118" name="Google Shape;118;p19"/>
          <p:cNvPicPr preferRelativeResize="0"/>
          <p:nvPr/>
        </p:nvPicPr>
        <p:blipFill>
          <a:blip r:embed="rId3">
            <a:alphaModFix/>
          </a:blip>
          <a:stretch>
            <a:fillRect/>
          </a:stretch>
        </p:blipFill>
        <p:spPr>
          <a:xfrm>
            <a:off x="5201599" y="596013"/>
            <a:ext cx="2943350" cy="4256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24" name="Google Shape;124;p20"/>
          <p:cNvSpPr txBox="1"/>
          <p:nvPr>
            <p:ph idx="1" type="body"/>
          </p:nvPr>
        </p:nvSpPr>
        <p:spPr>
          <a:xfrm>
            <a:off x="4354575" y="2502650"/>
            <a:ext cx="3975000" cy="1965600"/>
          </a:xfrm>
          <a:prstGeom prst="rect">
            <a:avLst/>
          </a:prstGeom>
        </p:spPr>
        <p:txBody>
          <a:bodyPr anchorCtr="0" anchor="ctr" bIns="91425" lIns="91425" spcFirstLastPara="1" rIns="91425" wrap="square" tIns="91425">
            <a:spAutoFit/>
          </a:bodyPr>
          <a:lstStyle/>
          <a:p>
            <a:pPr indent="-393700" lvl="0" marL="457200" rtl="0" algn="l">
              <a:spcBef>
                <a:spcPts val="0"/>
              </a:spcBef>
              <a:spcAft>
                <a:spcPts val="0"/>
              </a:spcAft>
              <a:buSzPts val="2600"/>
              <a:buChar char="●"/>
            </a:pPr>
            <a:r>
              <a:rPr lang="en" sz="2600"/>
              <a:t>Home Rule Day Rally: July 17, 1966</a:t>
            </a:r>
            <a:endParaRPr sz="2600"/>
          </a:p>
          <a:p>
            <a:pPr indent="-393700" lvl="0" marL="457200" rtl="0" algn="l">
              <a:spcBef>
                <a:spcPts val="0"/>
              </a:spcBef>
              <a:spcAft>
                <a:spcPts val="0"/>
              </a:spcAft>
              <a:buSzPts val="2600"/>
              <a:buChar char="●"/>
            </a:pPr>
            <a:r>
              <a:rPr lang="en" sz="2600"/>
              <a:t>D.C. Home Rule Act: December 24, 1973</a:t>
            </a:r>
            <a:endParaRPr sz="2600"/>
          </a:p>
        </p:txBody>
      </p:sp>
      <p:sp>
        <p:nvSpPr>
          <p:cNvPr id="125" name="Google Shape;125;p20"/>
          <p:cNvSpPr/>
          <p:nvPr/>
        </p:nvSpPr>
        <p:spPr>
          <a:xfrm>
            <a:off x="4354575" y="605488"/>
            <a:ext cx="3975000" cy="1360800"/>
          </a:xfrm>
          <a:prstGeom prst="wedgeRoundRectCallout">
            <a:avLst>
              <a:gd fmla="val 6410" name="adj1"/>
              <a:gd fmla="val 68145"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200"/>
              <a:t>How</a:t>
            </a:r>
            <a:r>
              <a:rPr lang="en" sz="2200"/>
              <a:t> did Home Rule Day Rally contribute to the D.C. Home Rule Act?</a:t>
            </a:r>
            <a:endParaRPr sz="2200"/>
          </a:p>
        </p:txBody>
      </p:sp>
      <p:pic>
        <p:nvPicPr>
          <p:cNvPr id="126" name="Google Shape;126;p20"/>
          <p:cNvPicPr preferRelativeResize="0"/>
          <p:nvPr/>
        </p:nvPicPr>
        <p:blipFill>
          <a:blip r:embed="rId3">
            <a:alphaModFix/>
          </a:blip>
          <a:stretch>
            <a:fillRect/>
          </a:stretch>
        </p:blipFill>
        <p:spPr>
          <a:xfrm>
            <a:off x="1136125" y="1008075"/>
            <a:ext cx="2296675" cy="3761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32" name="Google Shape;132;p21"/>
          <p:cNvSpPr/>
          <p:nvPr/>
        </p:nvSpPr>
        <p:spPr>
          <a:xfrm>
            <a:off x="734825" y="1305000"/>
            <a:ext cx="4309800" cy="2626500"/>
          </a:xfrm>
          <a:prstGeom prst="wedgeRoundRectCallout">
            <a:avLst>
              <a:gd fmla="val 40988" name="adj1"/>
              <a:gd fmla="val 6374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What was the Home Rule Day Rally, and why was it an important contribution to the District of Columbia Home Rule Act of 1973?</a:t>
            </a:r>
            <a:endParaRPr sz="2400">
              <a:solidFill>
                <a:srgbClr val="000000"/>
              </a:solidFill>
            </a:endParaRPr>
          </a:p>
        </p:txBody>
      </p:sp>
      <p:pic>
        <p:nvPicPr>
          <p:cNvPr id="133" name="Google Shape;133;p21"/>
          <p:cNvPicPr preferRelativeResize="0"/>
          <p:nvPr/>
        </p:nvPicPr>
        <p:blipFill>
          <a:blip r:embed="rId3">
            <a:alphaModFix/>
          </a:blip>
          <a:stretch>
            <a:fillRect/>
          </a:stretch>
        </p:blipFill>
        <p:spPr>
          <a:xfrm>
            <a:off x="5657400" y="987275"/>
            <a:ext cx="2664150" cy="37885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txBox="1"/>
          <p:nvPr>
            <p:ph idx="1" type="body"/>
          </p:nvPr>
        </p:nvSpPr>
        <p:spPr>
          <a:xfrm>
            <a:off x="311700" y="970350"/>
            <a:ext cx="8520600" cy="5850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sz="2600"/>
              <a:t>What do people do when they are treated unfairly?</a:t>
            </a:r>
            <a:endParaRPr b="1" sz="2600"/>
          </a:p>
        </p:txBody>
      </p:sp>
      <p:pic>
        <p:nvPicPr>
          <p:cNvPr id="46" name="Google Shape;46;p9"/>
          <p:cNvPicPr preferRelativeResize="0"/>
          <p:nvPr/>
        </p:nvPicPr>
        <p:blipFill>
          <a:blip r:embed="rId3">
            <a:alphaModFix/>
          </a:blip>
          <a:stretch>
            <a:fillRect/>
          </a:stretch>
        </p:blipFill>
        <p:spPr>
          <a:xfrm>
            <a:off x="2796612" y="1676275"/>
            <a:ext cx="3550774" cy="3162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52" name="Google Shape;52;p10"/>
          <p:cNvSpPr txBox="1"/>
          <p:nvPr>
            <p:ph idx="1" type="body"/>
          </p:nvPr>
        </p:nvSpPr>
        <p:spPr>
          <a:xfrm>
            <a:off x="4214250" y="2243950"/>
            <a:ext cx="4085700" cy="20811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Washington, D.C. was governed by Congress</a:t>
            </a:r>
            <a:endParaRPr sz="2200"/>
          </a:p>
          <a:p>
            <a:pPr indent="-368300" lvl="0" marL="457200" rtl="0" algn="l">
              <a:spcBef>
                <a:spcPts val="0"/>
              </a:spcBef>
              <a:spcAft>
                <a:spcPts val="0"/>
              </a:spcAft>
              <a:buSzPts val="2200"/>
              <a:buChar char="●"/>
            </a:pPr>
            <a:r>
              <a:rPr lang="en" sz="2200"/>
              <a:t>Washington, D.C. citizens lacked freedom of self-governance</a:t>
            </a:r>
            <a:endParaRPr sz="2200"/>
          </a:p>
        </p:txBody>
      </p:sp>
      <p:pic>
        <p:nvPicPr>
          <p:cNvPr id="53" name="Google Shape;53;p10"/>
          <p:cNvPicPr preferRelativeResize="0"/>
          <p:nvPr/>
        </p:nvPicPr>
        <p:blipFill>
          <a:blip r:embed="rId3">
            <a:alphaModFix/>
          </a:blip>
          <a:stretch>
            <a:fillRect/>
          </a:stretch>
        </p:blipFill>
        <p:spPr>
          <a:xfrm>
            <a:off x="617100" y="1062925"/>
            <a:ext cx="2949750" cy="3657375"/>
          </a:xfrm>
          <a:prstGeom prst="rect">
            <a:avLst/>
          </a:prstGeom>
          <a:noFill/>
          <a:ln cap="flat" cmpd="sng" w="19050">
            <a:solidFill>
              <a:schemeClr val="dk2"/>
            </a:solidFill>
            <a:prstDash val="solid"/>
            <a:round/>
            <a:headEnd len="sm" w="sm" type="none"/>
            <a:tailEnd len="sm" w="sm" type="none"/>
          </a:ln>
        </p:spPr>
      </p:pic>
      <p:sp>
        <p:nvSpPr>
          <p:cNvPr id="54" name="Google Shape;54;p10"/>
          <p:cNvSpPr txBox="1"/>
          <p:nvPr/>
        </p:nvSpPr>
        <p:spPr>
          <a:xfrm>
            <a:off x="3915750" y="1069725"/>
            <a:ext cx="4682700" cy="9789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t>Home Rule</a:t>
            </a:r>
            <a:r>
              <a:rPr lang="en" sz="2400"/>
              <a:t>: the government of an area by its own citizens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pic>
        <p:nvPicPr>
          <p:cNvPr id="60" name="Google Shape;60;p11"/>
          <p:cNvPicPr preferRelativeResize="0"/>
          <p:nvPr/>
        </p:nvPicPr>
        <p:blipFill>
          <a:blip r:embed="rId3">
            <a:alphaModFix/>
          </a:blip>
          <a:stretch>
            <a:fillRect/>
          </a:stretch>
        </p:blipFill>
        <p:spPr>
          <a:xfrm>
            <a:off x="4397276" y="1576675"/>
            <a:ext cx="4102025" cy="3181475"/>
          </a:xfrm>
          <a:prstGeom prst="rect">
            <a:avLst/>
          </a:prstGeom>
          <a:noFill/>
          <a:ln cap="flat" cmpd="sng" w="19050">
            <a:solidFill>
              <a:schemeClr val="dk2"/>
            </a:solidFill>
            <a:prstDash val="solid"/>
            <a:round/>
            <a:headEnd len="sm" w="sm" type="none"/>
            <a:tailEnd len="sm" w="sm" type="none"/>
          </a:ln>
        </p:spPr>
      </p:pic>
      <p:sp>
        <p:nvSpPr>
          <p:cNvPr id="61" name="Google Shape;61;p11"/>
          <p:cNvSpPr/>
          <p:nvPr/>
        </p:nvSpPr>
        <p:spPr>
          <a:xfrm>
            <a:off x="509625" y="1164850"/>
            <a:ext cx="3465300" cy="2402400"/>
          </a:xfrm>
          <a:prstGeom prst="wedgeRoundRectCallout">
            <a:avLst>
              <a:gd fmla="val 40988" name="adj1"/>
              <a:gd fmla="val 6374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How do you think the citizens of Washington, D.C. felt about being ruled by Congress?</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a rally?</a:t>
            </a:r>
            <a:endParaRPr/>
          </a:p>
        </p:txBody>
      </p:sp>
      <p:sp>
        <p:nvSpPr>
          <p:cNvPr id="67" name="Google Shape;67;p12"/>
          <p:cNvSpPr txBox="1"/>
          <p:nvPr>
            <p:ph idx="1" type="body"/>
          </p:nvPr>
        </p:nvSpPr>
        <p:spPr>
          <a:xfrm>
            <a:off x="311700" y="918950"/>
            <a:ext cx="8520600" cy="5541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b="1" lang="en"/>
              <a:t>How do people unite to support their beliefs?</a:t>
            </a:r>
            <a:endParaRPr b="1"/>
          </a:p>
        </p:txBody>
      </p:sp>
      <p:sp>
        <p:nvSpPr>
          <p:cNvPr id="68" name="Google Shape;68;p12"/>
          <p:cNvSpPr txBox="1"/>
          <p:nvPr/>
        </p:nvSpPr>
        <p:spPr>
          <a:xfrm>
            <a:off x="5093700" y="1574925"/>
            <a:ext cx="3586200" cy="32493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t>Rally:</a:t>
            </a:r>
            <a:endParaRPr sz="2200"/>
          </a:p>
          <a:p>
            <a:pPr indent="-368300" lvl="0" marL="457200" rtl="0" algn="l">
              <a:lnSpc>
                <a:spcPct val="115000"/>
              </a:lnSpc>
              <a:spcBef>
                <a:spcPts val="0"/>
              </a:spcBef>
              <a:spcAft>
                <a:spcPts val="0"/>
              </a:spcAft>
              <a:buSzPts val="2200"/>
              <a:buChar char="●"/>
            </a:pPr>
            <a:r>
              <a:rPr lang="en" sz="2200"/>
              <a:t>Form of a protest</a:t>
            </a:r>
            <a:endParaRPr sz="2200"/>
          </a:p>
          <a:p>
            <a:pPr indent="-368300" lvl="0" marL="457200" rtl="0" algn="l">
              <a:lnSpc>
                <a:spcPct val="115000"/>
              </a:lnSpc>
              <a:spcBef>
                <a:spcPts val="0"/>
              </a:spcBef>
              <a:spcAft>
                <a:spcPts val="0"/>
              </a:spcAft>
              <a:buSzPts val="2200"/>
              <a:buChar char="●"/>
            </a:pPr>
            <a:r>
              <a:rPr lang="en" sz="2200"/>
              <a:t>Event where many people gather together for a common purpose</a:t>
            </a:r>
            <a:endParaRPr sz="2200"/>
          </a:p>
          <a:p>
            <a:pPr indent="-368300" lvl="0" marL="457200" rtl="0" algn="l">
              <a:lnSpc>
                <a:spcPct val="115000"/>
              </a:lnSpc>
              <a:spcBef>
                <a:spcPts val="0"/>
              </a:spcBef>
              <a:spcAft>
                <a:spcPts val="0"/>
              </a:spcAft>
              <a:buSzPts val="2200"/>
              <a:buChar char="●"/>
            </a:pPr>
            <a:r>
              <a:rPr lang="en" sz="2200"/>
              <a:t>Unites people to support an idea they believe in</a:t>
            </a:r>
            <a:endParaRPr sz="2200"/>
          </a:p>
        </p:txBody>
      </p:sp>
      <p:pic>
        <p:nvPicPr>
          <p:cNvPr id="69" name="Google Shape;69;p12"/>
          <p:cNvPicPr preferRelativeResize="0"/>
          <p:nvPr/>
        </p:nvPicPr>
        <p:blipFill rotWithShape="1">
          <a:blip r:embed="rId3">
            <a:alphaModFix/>
          </a:blip>
          <a:srcRect b="3603" l="0" r="0" t="3752"/>
          <a:stretch/>
        </p:blipFill>
        <p:spPr>
          <a:xfrm>
            <a:off x="458250" y="1925000"/>
            <a:ext cx="4220050" cy="2688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was the Home Rule Day Rally?</a:t>
            </a:r>
            <a:endParaRPr/>
          </a:p>
        </p:txBody>
      </p:sp>
      <p:sp>
        <p:nvSpPr>
          <p:cNvPr id="75" name="Google Shape;75;p13"/>
          <p:cNvSpPr txBox="1"/>
          <p:nvPr>
            <p:ph idx="1" type="body"/>
          </p:nvPr>
        </p:nvSpPr>
        <p:spPr>
          <a:xfrm>
            <a:off x="918550" y="1715700"/>
            <a:ext cx="3861900" cy="2425800"/>
          </a:xfrm>
          <a:prstGeom prst="rect">
            <a:avLst/>
          </a:prstGeom>
        </p:spPr>
        <p:txBody>
          <a:bodyPr anchorCtr="0" anchor="ctr" bIns="91425" lIns="91425" spcFirstLastPara="1" rIns="91425" wrap="square" tIns="91425">
            <a:spAutoFit/>
          </a:bodyPr>
          <a:lstStyle/>
          <a:p>
            <a:pPr indent="-393700" lvl="0" marL="457200" rtl="0" algn="l">
              <a:spcBef>
                <a:spcPts val="0"/>
              </a:spcBef>
              <a:spcAft>
                <a:spcPts val="0"/>
              </a:spcAft>
              <a:buSzPts val="2600"/>
              <a:buChar char="●"/>
            </a:pPr>
            <a:r>
              <a:rPr lang="en" sz="2600"/>
              <a:t>Event sponsored by Youth Organizations for Home Rule in D.C.</a:t>
            </a:r>
            <a:endParaRPr sz="2600"/>
          </a:p>
          <a:p>
            <a:pPr indent="-393700" lvl="0" marL="457200" rtl="0" algn="l">
              <a:spcBef>
                <a:spcPts val="0"/>
              </a:spcBef>
              <a:spcAft>
                <a:spcPts val="0"/>
              </a:spcAft>
              <a:buSzPts val="2600"/>
              <a:buChar char="●"/>
            </a:pPr>
            <a:r>
              <a:rPr lang="en" sz="2600"/>
              <a:t>4,000 people</a:t>
            </a:r>
            <a:endParaRPr sz="2600"/>
          </a:p>
          <a:p>
            <a:pPr indent="-393700" lvl="0" marL="457200" rtl="0" algn="l">
              <a:spcBef>
                <a:spcPts val="0"/>
              </a:spcBef>
              <a:spcAft>
                <a:spcPts val="0"/>
              </a:spcAft>
              <a:buSzPts val="2600"/>
              <a:buChar char="●"/>
            </a:pPr>
            <a:r>
              <a:rPr lang="en" sz="2600"/>
              <a:t>32 speakers</a:t>
            </a:r>
            <a:endParaRPr sz="2600"/>
          </a:p>
        </p:txBody>
      </p:sp>
      <p:pic>
        <p:nvPicPr>
          <p:cNvPr id="76" name="Google Shape;76;p13"/>
          <p:cNvPicPr preferRelativeResize="0"/>
          <p:nvPr/>
        </p:nvPicPr>
        <p:blipFill>
          <a:blip r:embed="rId3">
            <a:alphaModFix/>
          </a:blip>
          <a:stretch>
            <a:fillRect/>
          </a:stretch>
        </p:blipFill>
        <p:spPr>
          <a:xfrm>
            <a:off x="5368475" y="1043450"/>
            <a:ext cx="2686875" cy="3770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Whe</a:t>
            </a:r>
            <a:r>
              <a:rPr lang="en"/>
              <a:t>n</a:t>
            </a:r>
            <a:r>
              <a:rPr lang="en"/>
              <a:t> did the Home Rule Day Rally take place?</a:t>
            </a:r>
            <a:endParaRPr/>
          </a:p>
        </p:txBody>
      </p:sp>
      <p:sp>
        <p:nvSpPr>
          <p:cNvPr id="82" name="Google Shape;82;p14"/>
          <p:cNvSpPr txBox="1"/>
          <p:nvPr>
            <p:ph idx="1" type="body"/>
          </p:nvPr>
        </p:nvSpPr>
        <p:spPr>
          <a:xfrm>
            <a:off x="4636500" y="1585325"/>
            <a:ext cx="4085700" cy="31032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The Home Rule Day Rally took place on </a:t>
            </a:r>
            <a:r>
              <a:rPr b="1" lang="en"/>
              <a:t>July 17, 196</a:t>
            </a:r>
            <a:r>
              <a:rPr b="1" lang="en"/>
              <a:t>6</a:t>
            </a:r>
            <a:endParaRPr b="1"/>
          </a:p>
          <a:p>
            <a:pPr indent="-381000" lvl="0" marL="457200" rtl="0" algn="l">
              <a:spcBef>
                <a:spcPts val="0"/>
              </a:spcBef>
              <a:spcAft>
                <a:spcPts val="0"/>
              </a:spcAft>
              <a:buSzPts val="2400"/>
              <a:buChar char="●"/>
            </a:pPr>
            <a:r>
              <a:rPr lang="en"/>
              <a:t>The District of Columbia Home Rule Act became a law on December 24, 1973</a:t>
            </a:r>
            <a:endParaRPr/>
          </a:p>
        </p:txBody>
      </p:sp>
      <p:pic>
        <p:nvPicPr>
          <p:cNvPr id="83" name="Google Shape;83;p14"/>
          <p:cNvPicPr preferRelativeResize="0"/>
          <p:nvPr/>
        </p:nvPicPr>
        <p:blipFill>
          <a:blip r:embed="rId3">
            <a:alphaModFix/>
          </a:blip>
          <a:stretch>
            <a:fillRect/>
          </a:stretch>
        </p:blipFill>
        <p:spPr>
          <a:xfrm>
            <a:off x="519404" y="1574175"/>
            <a:ext cx="4052596" cy="3103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Where did the Home Rule Day Rally take place?</a:t>
            </a:r>
            <a:endParaRPr/>
          </a:p>
        </p:txBody>
      </p:sp>
      <p:sp>
        <p:nvSpPr>
          <p:cNvPr id="89" name="Google Shape;89;p15"/>
          <p:cNvSpPr txBox="1"/>
          <p:nvPr>
            <p:ph idx="1" type="body"/>
          </p:nvPr>
        </p:nvSpPr>
        <p:spPr>
          <a:xfrm>
            <a:off x="795925" y="2039675"/>
            <a:ext cx="2800500" cy="21027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lang="en" sz="2800"/>
              <a:t>The Home Rule Day Rally took place on the </a:t>
            </a:r>
            <a:r>
              <a:rPr b="1" lang="en" sz="2800"/>
              <a:t>National Mall</a:t>
            </a:r>
            <a:endParaRPr b="1" sz="2800"/>
          </a:p>
        </p:txBody>
      </p:sp>
      <p:pic>
        <p:nvPicPr>
          <p:cNvPr id="90" name="Google Shape;90;p15"/>
          <p:cNvPicPr preferRelativeResize="0"/>
          <p:nvPr/>
        </p:nvPicPr>
        <p:blipFill>
          <a:blip r:embed="rId3">
            <a:alphaModFix/>
          </a:blip>
          <a:stretch>
            <a:fillRect/>
          </a:stretch>
        </p:blipFill>
        <p:spPr>
          <a:xfrm>
            <a:off x="4051200" y="1531625"/>
            <a:ext cx="4467650" cy="311881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144200"/>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National Mall</a:t>
            </a:r>
            <a:endParaRPr/>
          </a:p>
        </p:txBody>
      </p:sp>
      <p:sp>
        <p:nvSpPr>
          <p:cNvPr id="96" name="Google Shape;96;p16"/>
          <p:cNvSpPr txBox="1"/>
          <p:nvPr>
            <p:ph idx="1" type="body"/>
          </p:nvPr>
        </p:nvSpPr>
        <p:spPr>
          <a:xfrm>
            <a:off x="4594200" y="1192200"/>
            <a:ext cx="4085700" cy="35280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Located in front of the U.S. Capitol</a:t>
            </a:r>
            <a:endParaRPr/>
          </a:p>
          <a:p>
            <a:pPr indent="-381000" lvl="0" marL="457200" rtl="0" algn="l">
              <a:spcBef>
                <a:spcPts val="0"/>
              </a:spcBef>
              <a:spcAft>
                <a:spcPts val="0"/>
              </a:spcAft>
              <a:buSzPts val="2400"/>
              <a:buChar char="●"/>
            </a:pPr>
            <a:r>
              <a:rPr lang="en"/>
              <a:t>Heart of the three branches of U.S. government</a:t>
            </a:r>
            <a:endParaRPr/>
          </a:p>
          <a:p>
            <a:pPr indent="-381000" lvl="0" marL="457200" rtl="0" algn="l">
              <a:spcBef>
                <a:spcPts val="0"/>
              </a:spcBef>
              <a:spcAft>
                <a:spcPts val="0"/>
              </a:spcAft>
              <a:buSzPts val="2400"/>
              <a:buChar char="●"/>
            </a:pPr>
            <a:r>
              <a:rPr lang="en"/>
              <a:t>Large open area</a:t>
            </a:r>
            <a:endParaRPr/>
          </a:p>
          <a:p>
            <a:pPr indent="-381000" lvl="0" marL="457200" rtl="0" algn="l">
              <a:spcBef>
                <a:spcPts val="0"/>
              </a:spcBef>
              <a:spcAft>
                <a:spcPts val="0"/>
              </a:spcAft>
              <a:buSzPts val="2400"/>
              <a:buChar char="●"/>
            </a:pPr>
            <a:r>
              <a:rPr lang="en"/>
              <a:t>Easy for people to walk to and gather</a:t>
            </a:r>
            <a:endParaRPr/>
          </a:p>
        </p:txBody>
      </p:sp>
      <p:pic>
        <p:nvPicPr>
          <p:cNvPr id="97" name="Google Shape;97;p16"/>
          <p:cNvPicPr preferRelativeResize="0"/>
          <p:nvPr/>
        </p:nvPicPr>
        <p:blipFill>
          <a:blip r:embed="rId3">
            <a:alphaModFix/>
          </a:blip>
          <a:stretch>
            <a:fillRect/>
          </a:stretch>
        </p:blipFill>
        <p:spPr>
          <a:xfrm>
            <a:off x="618325" y="1251225"/>
            <a:ext cx="3819525" cy="3409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