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Helvetica Neue"/>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11" Type="http://schemas.openxmlformats.org/officeDocument/2006/relationships/slide" Target="slides/slide6.xml"/><Relationship Id="rId22" Type="http://schemas.openxmlformats.org/officeDocument/2006/relationships/font" Target="fonts/HelveticaNeue-italic.fntdata"/><Relationship Id="rId10" Type="http://schemas.openxmlformats.org/officeDocument/2006/relationships/slide" Target="slides/slide5.xml"/><Relationship Id="rId21" Type="http://schemas.openxmlformats.org/officeDocument/2006/relationships/font" Target="fonts/HelveticaNeue-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sT-UsuyKxRriWvCilcu834_AhE2KlDl5/view?usp=sharing" TargetMode="External"/><Relationship Id="rId3" Type="http://schemas.openxmlformats.org/officeDocument/2006/relationships/hyperlink" Target="https://drive.google.com/file/d/1fyGoXt4z7owrULOjcgEIQkTpVSmHoXBN/view?usp=sharing" TargetMode="External"/><Relationship Id="rId4" Type="http://schemas.openxmlformats.org/officeDocument/2006/relationships/hyperlink" Target="https://drive.google.com/file/d/1-Mi9Kdx29Gqr5GByY4aLf1crBybJv0v7/view?usp=sharing" TargetMode="External"/><Relationship Id="rId5" Type="http://schemas.openxmlformats.org/officeDocument/2006/relationships/hyperlink" Target="https://drive.google.com/file/d/1DUvF0TbPpXyMFEFAT7SoJN0Xh7PFwdtt/view?usp=sharing" TargetMode="External"/><Relationship Id="rId6" Type="http://schemas.openxmlformats.org/officeDocument/2006/relationships/hyperlink" Target="https://digdc.dclibrary.org/islandora/object/dcplislandora%3A118001"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igdc.dclibrary.org/islandora/object/dcplislandora%3A118022?solr_nav%5Bid%5D=049c98c7c8c3834c4232&amp;solr_nav%5Bpage%5D=0&amp;solr_nav%5Boffset%5D=1"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ommons.wikimedia.org/wiki/File:WEWashington-Nixon.gi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igdc.dclibrary.org/islandora/object/dcplislandora%3A71907?solr_nav%5Bid%5D=049c98c7c8c3834c4232&amp;solr_nav%5Bpage%5D=0&amp;solr_nav%5Boffset%5D=19"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igdc.dclibrary.org/islandora/object/dcplislandora%3A118017"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igdc.dclibrary.org/islandora/object/dcplislandora%3A11800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c.gov/item/87694269/" TargetMode="External"/><Relationship Id="rId3" Type="http://schemas.openxmlformats.org/officeDocument/2006/relationships/hyperlink" Target="https://digdc.dclibrary.org/islandora/object/dcplislandora%3A166601?solr_nav%5Bid%5D=2cc3dbbde6d25c692dc5&amp;solr_nav%5Bpage%5D=1&amp;solr_nav%5Boffset%5D=19"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nstitutioncenter.org/blog/how-philadelphia-lost-the-nations-capital-to-washingto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reativecommons.org/licenses/by-sa/4.0"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heridanhistory.com/wp-content/uploads/2016/05/Washington-DC-1800.jp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commons.wikimedia.org/wiki/File:Map_of_Washington_and_Alexandria_County_in_1835.jp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igdc.dclibrary.org/islandora/object/dcplislandora%3A117993?solr_nav%5Bid%5D=0fda024e47d2dbe0e3fb&amp;solr_nav%5Bpage%5D=0&amp;solr_nav%5Boffset%5D=4"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About this lesson</a:t>
            </a:r>
            <a:endParaRPr b="1"/>
          </a:p>
          <a:p>
            <a:pPr indent="0" lvl="0" marL="0" rtl="0" algn="l">
              <a:spcBef>
                <a:spcPts val="0"/>
              </a:spcBef>
              <a:spcAft>
                <a:spcPts val="0"/>
              </a:spcAft>
              <a:buNone/>
            </a:pPr>
            <a:r>
              <a:rPr lang="en"/>
              <a:t>This lesson focuses on the timeline of Home Rule events from the establishment of the nation’s capital in 1790 through the District of Columbia Home Rule Act of 1973.</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Students . . .  </a:t>
            </a:r>
            <a:endParaRPr/>
          </a:p>
          <a:p>
            <a:pPr indent="-298450" lvl="0" marL="457200" rtl="0" algn="l">
              <a:spcBef>
                <a:spcPts val="0"/>
              </a:spcBef>
              <a:spcAft>
                <a:spcPts val="0"/>
              </a:spcAft>
              <a:buSzPts val="1100"/>
              <a:buChar char="●"/>
            </a:pPr>
            <a:r>
              <a:rPr lang="en"/>
              <a:t>track the events discussed in the lesson on a timeline handout.</a:t>
            </a:r>
            <a:endParaRPr/>
          </a:p>
          <a:p>
            <a:pPr indent="-298450" lvl="0" marL="457200" rtl="0" algn="l">
              <a:spcBef>
                <a:spcPts val="0"/>
              </a:spcBef>
              <a:spcAft>
                <a:spcPts val="0"/>
              </a:spcAft>
              <a:buSzPts val="1100"/>
              <a:buChar char="●"/>
            </a:pPr>
            <a:r>
              <a:rPr lang="en"/>
              <a:t>summarize Washington, D.C.’s  journey to Home Rule.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Materials:</a:t>
            </a:r>
            <a:endParaRPr b="1"/>
          </a:p>
          <a:p>
            <a:pPr indent="-298450" lvl="0" marL="457200" rtl="0" algn="l">
              <a:spcBef>
                <a:spcPts val="0"/>
              </a:spcBef>
              <a:spcAft>
                <a:spcPts val="0"/>
              </a:spcAft>
              <a:buSzPts val="1100"/>
              <a:buChar char="●"/>
            </a:pPr>
            <a:r>
              <a:rPr lang="en" u="sng">
                <a:solidFill>
                  <a:schemeClr val="hlink"/>
                </a:solidFill>
                <a:hlinkClick r:id="rId2"/>
              </a:rPr>
              <a:t>Entrance Ticket (blank)</a:t>
            </a:r>
            <a:endParaRPr/>
          </a:p>
          <a:p>
            <a:pPr indent="-298450" lvl="0" marL="457200" rtl="0" algn="l">
              <a:spcBef>
                <a:spcPts val="0"/>
              </a:spcBef>
              <a:spcAft>
                <a:spcPts val="0"/>
              </a:spcAft>
              <a:buSzPts val="1100"/>
              <a:buChar char="●"/>
            </a:pPr>
            <a:r>
              <a:rPr lang="en" u="sng">
                <a:solidFill>
                  <a:schemeClr val="hlink"/>
                </a:solidFill>
                <a:hlinkClick r:id="rId3"/>
              </a:rPr>
              <a:t>Entrance Ticket (completed)</a:t>
            </a:r>
            <a:endParaRPr/>
          </a:p>
          <a:p>
            <a:pPr indent="-298450" lvl="0" marL="457200" rtl="0" algn="l">
              <a:spcBef>
                <a:spcPts val="0"/>
              </a:spcBef>
              <a:spcAft>
                <a:spcPts val="0"/>
              </a:spcAft>
              <a:buSzPts val="1100"/>
              <a:buChar char="●"/>
            </a:pPr>
            <a:r>
              <a:rPr lang="en" u="sng">
                <a:solidFill>
                  <a:schemeClr val="hlink"/>
                </a:solidFill>
                <a:hlinkClick r:id="rId4"/>
              </a:rPr>
              <a:t>Timeline of DC Home Rule History (blank)</a:t>
            </a:r>
            <a:endParaRPr/>
          </a:p>
          <a:p>
            <a:pPr indent="-298450" lvl="0" marL="457200" rtl="0" algn="l">
              <a:spcBef>
                <a:spcPts val="0"/>
              </a:spcBef>
              <a:spcAft>
                <a:spcPts val="0"/>
              </a:spcAft>
              <a:buSzPts val="1100"/>
              <a:buChar char="●"/>
            </a:pPr>
            <a:r>
              <a:rPr lang="en" u="sng">
                <a:solidFill>
                  <a:schemeClr val="hlink"/>
                </a:solidFill>
                <a:hlinkClick r:id="rId5"/>
              </a:rPr>
              <a:t>Timeline of DC Home Rule History (completed)</a:t>
            </a:r>
            <a:endParaRPr/>
          </a:p>
          <a:p>
            <a:pPr indent="0" lvl="0" marL="0" rtl="0" algn="l">
              <a:spcBef>
                <a:spcPts val="0"/>
              </a:spcBef>
              <a:spcAft>
                <a:spcPts val="0"/>
              </a:spcAft>
              <a:buNone/>
            </a:pPr>
            <a:r>
              <a:t/>
            </a:r>
            <a:endParaRPr/>
          </a:p>
          <a:p>
            <a:pPr indent="0" lvl="0" marL="0" rtl="0" algn="l">
              <a:lnSpc>
                <a:spcPct val="115000"/>
              </a:lnSpc>
              <a:spcBef>
                <a:spcPts val="0"/>
              </a:spcBef>
              <a:spcAft>
                <a:spcPts val="0"/>
              </a:spcAft>
              <a:buNone/>
            </a:pPr>
            <a:r>
              <a:rPr b="1" lang="en"/>
              <a:t>ELA Standards:</a:t>
            </a:r>
            <a:endParaRPr b="1"/>
          </a:p>
          <a:p>
            <a:pPr indent="-298450" lvl="0" marL="457200" rtl="0" algn="l">
              <a:lnSpc>
                <a:spcPct val="115000"/>
              </a:lnSpc>
              <a:spcBef>
                <a:spcPts val="0"/>
              </a:spcBef>
              <a:spcAft>
                <a:spcPts val="0"/>
              </a:spcAft>
              <a:buSzPts val="1100"/>
              <a:buChar char="●"/>
            </a:pPr>
            <a:r>
              <a:rPr lang="en"/>
              <a:t>SL.3.1.d: Explain their own ideas and understanding in light of the discussion.</a:t>
            </a:r>
            <a:endParaRPr/>
          </a:p>
          <a:p>
            <a:pPr indent="-298450" lvl="0" marL="457200" rtl="0" algn="l">
              <a:lnSpc>
                <a:spcPct val="115000"/>
              </a:lnSpc>
              <a:spcBef>
                <a:spcPts val="0"/>
              </a:spcBef>
              <a:spcAft>
                <a:spcPts val="0"/>
              </a:spcAft>
              <a:buSzPts val="1100"/>
              <a:buChar char="●"/>
            </a:pPr>
            <a:r>
              <a:rPr lang="en"/>
              <a:t>SL.3.1: Engage effectively in a range of collaborative discussions (one-on-one, in groups, and teacher-led) with diverse partners on grade 3 topics and texts, building on others' ideas and expressing their own clearly.</a:t>
            </a:r>
            <a:endParaRPr/>
          </a:p>
          <a:p>
            <a:pPr indent="-298450" lvl="0" marL="457200" rtl="0" algn="l">
              <a:lnSpc>
                <a:spcPct val="115000"/>
              </a:lnSpc>
              <a:spcBef>
                <a:spcPts val="0"/>
              </a:spcBef>
              <a:spcAft>
                <a:spcPts val="0"/>
              </a:spcAft>
              <a:buSzPts val="1100"/>
              <a:buChar char="●"/>
            </a:pPr>
            <a:r>
              <a:rPr lang="en"/>
              <a:t>W.3.2.d: Provide a concluding statement or section.</a:t>
            </a:r>
            <a:endParaRPr/>
          </a:p>
          <a:p>
            <a:pPr indent="-298450" lvl="0" marL="457200" rtl="0" algn="l">
              <a:lnSpc>
                <a:spcPct val="115000"/>
              </a:lnSpc>
              <a:spcBef>
                <a:spcPts val="0"/>
              </a:spcBef>
              <a:spcAft>
                <a:spcPts val="0"/>
              </a:spcAft>
              <a:buSzPts val="1100"/>
              <a:buChar char="●"/>
            </a:pPr>
            <a:r>
              <a:rPr lang="en"/>
              <a:t>W.3.2.b: Develop the topic with facts, definitions, and details.</a:t>
            </a:r>
            <a:endParaRPr/>
          </a:p>
          <a:p>
            <a:pPr indent="-298450" lvl="0" marL="457200" rtl="0" algn="l">
              <a:lnSpc>
                <a:spcPct val="115000"/>
              </a:lnSpc>
              <a:spcBef>
                <a:spcPts val="0"/>
              </a:spcBef>
              <a:spcAft>
                <a:spcPts val="0"/>
              </a:spcAft>
              <a:buSzPts val="1100"/>
              <a:buChar char="●"/>
            </a:pPr>
            <a:r>
              <a:rPr lang="en"/>
              <a:t>RI.3.3:</a:t>
            </a:r>
            <a:r>
              <a:rPr b="1" lang="en"/>
              <a:t> </a:t>
            </a:r>
            <a:r>
              <a:rPr lang="en"/>
              <a:t>Write narratives to develop real or imagined experiences or events using effective technique, descriptive details, and clear event sequences.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DC Content Power Standards:</a:t>
            </a:r>
            <a:endParaRPr b="1"/>
          </a:p>
          <a:p>
            <a:pPr indent="-298450" lvl="0" marL="457200" rtl="0" algn="l">
              <a:spcBef>
                <a:spcPts val="0"/>
              </a:spcBef>
              <a:spcAft>
                <a:spcPts val="0"/>
              </a:spcAft>
              <a:buSzPts val="1100"/>
              <a:buChar char="●"/>
            </a:pPr>
            <a:r>
              <a:rPr lang="en"/>
              <a:t>3.2: Students understand the basic structure of the Washington, D.C. government.</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C3 Framework Indicators and Common Core Standards for Literacy in History/Social Studies:</a:t>
            </a:r>
            <a:endParaRPr b="1"/>
          </a:p>
          <a:p>
            <a:pPr indent="-298450" lvl="0" marL="457200" rtl="0" algn="l">
              <a:spcBef>
                <a:spcPts val="0"/>
              </a:spcBef>
              <a:spcAft>
                <a:spcPts val="0"/>
              </a:spcAft>
              <a:buSzPts val="1100"/>
              <a:buChar char="●"/>
            </a:pPr>
            <a:r>
              <a:rPr lang="en"/>
              <a:t>D2.Civ.4.3-5. Explain how groups of people make rules to create responsibilities and protect freedoms.</a:t>
            </a:r>
            <a:endParaRPr/>
          </a:p>
          <a:p>
            <a:pPr indent="-298450" lvl="0" marL="457200" rtl="0" algn="l">
              <a:spcBef>
                <a:spcPts val="0"/>
              </a:spcBef>
              <a:spcAft>
                <a:spcPts val="0"/>
              </a:spcAft>
              <a:buSzPts val="1100"/>
              <a:buChar char="●"/>
            </a:pPr>
            <a:r>
              <a:rPr lang="en"/>
              <a:t>D2.Civ.5.3-5. Explain the origins, functions, and structure of different systems of government, including those created by the U.S. and state constitutions.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rgbClr val="0097A7"/>
                </a:solidFill>
                <a:hlinkClick r:id="rId6">
                  <a:extLst>
                    <a:ext uri="{A12FA001-AC4F-418D-AE19-62706E023703}">
                      <ahyp:hlinkClr val="tx"/>
                    </a:ext>
                  </a:extLst>
                </a:hlinkClick>
              </a:rPr>
              <a:t>Supporters at the Home Rule Day rally.</a:t>
            </a:r>
            <a:r>
              <a:rPr lang="en">
                <a:solidFill>
                  <a:schemeClr val="dk1"/>
                </a:solidFill>
              </a:rPr>
              <a:t> Evening Star (Washington, D.C.). Washington Star Photograph Collection. DC Public Library.</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50c842244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50c842244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“When people in the United States have ideas about something they want to see happen across the country, they send those ideas to the House of Representatives or the Senate, which are the two parts of the US Congress.</a:t>
            </a:r>
            <a:endParaRPr/>
          </a:p>
          <a:p>
            <a:pPr indent="-298450" lvl="0" marL="457200" rtl="0" algn="l">
              <a:spcBef>
                <a:spcPts val="0"/>
              </a:spcBef>
              <a:spcAft>
                <a:spcPts val="0"/>
              </a:spcAft>
              <a:buClr>
                <a:srgbClr val="000000"/>
              </a:buClr>
              <a:buSzPts val="1100"/>
              <a:buChar char="●"/>
            </a:pPr>
            <a:r>
              <a:rPr lang="en"/>
              <a:t>These ideas come from people in different states across the country, and the ideas are turned into Bills. Bills are then voted on by the Congress.</a:t>
            </a:r>
            <a:endParaRPr/>
          </a:p>
          <a:p>
            <a:pPr indent="-298450" lvl="0" marL="457200" rtl="0" algn="l">
              <a:spcBef>
                <a:spcPts val="0"/>
              </a:spcBef>
              <a:spcAft>
                <a:spcPts val="0"/>
              </a:spcAft>
              <a:buClr>
                <a:srgbClr val="000000"/>
              </a:buClr>
              <a:buSzPts val="1100"/>
              <a:buChar char="●"/>
            </a:pPr>
            <a:r>
              <a:rPr lang="en"/>
              <a:t>If Congress passes a bill, it goes to the President to be signed into law.</a:t>
            </a:r>
            <a:endParaRPr/>
          </a:p>
          <a:p>
            <a:pPr indent="-298450" lvl="0" marL="457200" rtl="0" algn="l">
              <a:spcBef>
                <a:spcPts val="0"/>
              </a:spcBef>
              <a:spcAft>
                <a:spcPts val="0"/>
              </a:spcAft>
              <a:buClr>
                <a:srgbClr val="000000"/>
              </a:buClr>
              <a:buSzPts val="1100"/>
              <a:buChar char="●"/>
            </a:pPr>
            <a:r>
              <a:rPr lang="en"/>
              <a:t>Between 1948 to 1966, six bills were introduced in Congress to provide some form of home rule for the District. They never became laws, and the struggle for D.C. Home Rule continued.”</a:t>
            </a:r>
            <a:endParaRPr/>
          </a:p>
          <a:p>
            <a:pPr indent="-298450" lvl="0" marL="457200" rtl="0" algn="l">
              <a:spcBef>
                <a:spcPts val="0"/>
              </a:spcBef>
              <a:spcAft>
                <a:spcPts val="0"/>
              </a:spcAft>
              <a:buClr>
                <a:srgbClr val="000000"/>
              </a:buClr>
              <a:buSzPts val="1100"/>
              <a:buChar char="●"/>
            </a:pPr>
            <a:r>
              <a:rPr lang="en"/>
              <a:t>Ask students to record the following dates and details to the Timeline of Home Rule History handout:</a:t>
            </a:r>
            <a:endParaRPr/>
          </a:p>
          <a:p>
            <a:pPr indent="-298450" lvl="1" marL="914400" rtl="0" algn="l">
              <a:spcBef>
                <a:spcPts val="0"/>
              </a:spcBef>
              <a:spcAft>
                <a:spcPts val="0"/>
              </a:spcAft>
              <a:buClr>
                <a:srgbClr val="000000"/>
              </a:buClr>
              <a:buSzPts val="1100"/>
              <a:buChar char="○"/>
            </a:pPr>
            <a:r>
              <a:rPr lang="en"/>
              <a:t>1948 to 1966</a:t>
            </a:r>
            <a:endParaRPr/>
          </a:p>
          <a:p>
            <a:pPr indent="-298450" lvl="2" marL="1371600" rtl="0" algn="l">
              <a:spcBef>
                <a:spcPts val="0"/>
              </a:spcBef>
              <a:spcAft>
                <a:spcPts val="0"/>
              </a:spcAft>
              <a:buClr>
                <a:srgbClr val="000000"/>
              </a:buClr>
              <a:buSzPts val="1100"/>
              <a:buChar char="■"/>
            </a:pPr>
            <a:r>
              <a:rPr lang="en"/>
              <a:t>Home Rule bills introduced in Congress but none passed</a:t>
            </a:r>
            <a:endParaRPr/>
          </a:p>
          <a:p>
            <a:pPr indent="-298450" lvl="2" marL="1371600" rtl="0" algn="l">
              <a:spcBef>
                <a:spcPts val="0"/>
              </a:spcBef>
              <a:spcAft>
                <a:spcPts val="0"/>
              </a:spcAft>
              <a:buClr>
                <a:srgbClr val="000000"/>
              </a:buClr>
              <a:buSzPts val="1100"/>
              <a:buChar char="■"/>
            </a:pPr>
            <a:r>
              <a:rPr lang="en"/>
              <a:t>Struggle for D.C. Home Rule continued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Home rule for Washington, D.C. poster</a:t>
            </a:r>
            <a:r>
              <a:rPr lang="en">
                <a:solidFill>
                  <a:schemeClr val="dk1"/>
                </a:solidFill>
              </a:rPr>
              <a:t>.Washingtoniana Ephemera Collection. DC Public Library.</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e50c842244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e50c842244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“In 1967, President Johnson convinced Congress to remove the three-commissioner government. Washington, D.C. had a presidentially appointed Mayor-Commissioner, Walter Washington.</a:t>
            </a:r>
            <a:endParaRPr/>
          </a:p>
          <a:p>
            <a:pPr indent="-298450" lvl="0" marL="457200" rtl="0" algn="l">
              <a:spcBef>
                <a:spcPts val="0"/>
              </a:spcBef>
              <a:spcAft>
                <a:spcPts val="0"/>
              </a:spcAft>
              <a:buClr>
                <a:srgbClr val="000000"/>
              </a:buClr>
              <a:buSzPts val="1100"/>
              <a:buChar char="●"/>
            </a:pPr>
            <a:r>
              <a:rPr lang="en"/>
              <a:t>Unlike all other mayors, Washington had the title of mayor but was not elected by the people. This moved the District a step closer to home rule.”</a:t>
            </a:r>
            <a:endParaRPr/>
          </a:p>
          <a:p>
            <a:pPr indent="-298450" lvl="0" marL="457200" rtl="0" algn="l">
              <a:spcBef>
                <a:spcPts val="0"/>
              </a:spcBef>
              <a:spcAft>
                <a:spcPts val="0"/>
              </a:spcAft>
              <a:buClr>
                <a:srgbClr val="000000"/>
              </a:buClr>
              <a:buSzPts val="1100"/>
              <a:buChar char="●"/>
            </a:pPr>
            <a:r>
              <a:rPr lang="en"/>
              <a:t>Ask students to record the following date and detail to the Timeline of Home Rule History handout:</a:t>
            </a:r>
            <a:endParaRPr/>
          </a:p>
          <a:p>
            <a:pPr indent="-298450" lvl="1" marL="914400" rtl="0" algn="l">
              <a:spcBef>
                <a:spcPts val="0"/>
              </a:spcBef>
              <a:spcAft>
                <a:spcPts val="0"/>
              </a:spcAft>
              <a:buClr>
                <a:srgbClr val="000000"/>
              </a:buClr>
              <a:buSzPts val="1100"/>
              <a:buChar char="○"/>
            </a:pPr>
            <a:r>
              <a:rPr lang="en"/>
              <a:t>1967</a:t>
            </a:r>
            <a:endParaRPr/>
          </a:p>
          <a:p>
            <a:pPr indent="-298450" lvl="2" marL="1371600" rtl="0" algn="l">
              <a:spcBef>
                <a:spcPts val="0"/>
              </a:spcBef>
              <a:spcAft>
                <a:spcPts val="0"/>
              </a:spcAft>
              <a:buClr>
                <a:srgbClr val="000000"/>
              </a:buClr>
              <a:buSzPts val="1100"/>
              <a:buChar char="■"/>
            </a:pPr>
            <a:r>
              <a:rPr lang="en"/>
              <a:t>Walter Washington became Mayor-Commissioner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Jack E. Kightlinger, White House Photographer / Public domain</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50c842244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50c842244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“In 1970, citizens of Washington D.C. were given the right to elect a representative to Congress. This representative could not vote. For the first time in 100 years, Washingtonians had the chance to elect a representative to Congress.”</a:t>
            </a:r>
            <a:endParaRPr/>
          </a:p>
          <a:p>
            <a:pPr indent="-298450" lvl="0" marL="457200" rtl="0" algn="l">
              <a:spcBef>
                <a:spcPts val="0"/>
              </a:spcBef>
              <a:spcAft>
                <a:spcPts val="0"/>
              </a:spcAft>
              <a:buClr>
                <a:srgbClr val="000000"/>
              </a:buClr>
              <a:buSzPts val="1100"/>
              <a:buChar char="●"/>
            </a:pPr>
            <a:r>
              <a:rPr lang="en"/>
              <a:t>Ask students to record the following date and details on the Timeline of Home Rule History handout:</a:t>
            </a:r>
            <a:endParaRPr/>
          </a:p>
          <a:p>
            <a:pPr indent="-298450" lvl="1" marL="914400" rtl="0" algn="l">
              <a:spcBef>
                <a:spcPts val="0"/>
              </a:spcBef>
              <a:spcAft>
                <a:spcPts val="0"/>
              </a:spcAft>
              <a:buClr>
                <a:srgbClr val="000000"/>
              </a:buClr>
              <a:buSzPts val="1100"/>
              <a:buChar char="○"/>
            </a:pPr>
            <a:r>
              <a:rPr lang="en"/>
              <a:t>1970</a:t>
            </a:r>
            <a:endParaRPr/>
          </a:p>
          <a:p>
            <a:pPr indent="-298450" lvl="2" marL="1371600" rtl="0" algn="l">
              <a:spcBef>
                <a:spcPts val="0"/>
              </a:spcBef>
              <a:spcAft>
                <a:spcPts val="0"/>
              </a:spcAft>
              <a:buClr>
                <a:srgbClr val="000000"/>
              </a:buClr>
              <a:buSzPts val="1100"/>
              <a:buChar char="■"/>
            </a:pPr>
            <a:r>
              <a:rPr lang="en"/>
              <a:t>Earned right to elect a representative to Congress, but could not vote</a:t>
            </a:r>
            <a:endParaRPr/>
          </a:p>
          <a:p>
            <a:pPr indent="-298450" lvl="2" marL="1371600" rtl="0" algn="l">
              <a:spcBef>
                <a:spcPts val="0"/>
              </a:spcBef>
              <a:spcAft>
                <a:spcPts val="0"/>
              </a:spcAft>
              <a:buClr>
                <a:srgbClr val="000000"/>
              </a:buClr>
              <a:buSzPts val="1100"/>
              <a:buChar char="■"/>
            </a:pPr>
            <a:r>
              <a:rPr lang="en"/>
              <a:t>Had the chance to elect a representative to Congress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Attributions:</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Woman protesting for Home Rule outside of White House</a:t>
            </a:r>
            <a:r>
              <a:rPr lang="en">
                <a:solidFill>
                  <a:schemeClr val="dk1"/>
                </a:solidFill>
              </a:rPr>
              <a:t>. Crain, Darrell C., 1910-1995. Darrell C. Crain, Jr. Photograph Collection. DC Public Library.</a:t>
            </a:r>
            <a:r>
              <a:rPr lang="en">
                <a:solidFill>
                  <a:schemeClr val="dk1"/>
                </a:solidFill>
              </a:rPr>
              <a:t>DC Public Library.</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e50c842244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e50c842244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“On December 24, 1973, the hard work of all those who fought for D.C. Home Rule paid off. The District of Columbia Home Rule Act became a federal law.</a:t>
            </a:r>
            <a:endParaRPr/>
          </a:p>
          <a:p>
            <a:pPr indent="-298450" lvl="0" marL="457200" rtl="0" algn="l">
              <a:spcBef>
                <a:spcPts val="0"/>
              </a:spcBef>
              <a:spcAft>
                <a:spcPts val="0"/>
              </a:spcAft>
              <a:buClr>
                <a:srgbClr val="000000"/>
              </a:buClr>
              <a:buSzPts val="1100"/>
              <a:buChar char="●"/>
            </a:pPr>
            <a:r>
              <a:rPr lang="en"/>
              <a:t>With this law, the citizens of Washington, D.C. gained certain powers. This was an extremely important turning point in Washington, D.C.’s fight for representation.</a:t>
            </a:r>
            <a:endParaRPr/>
          </a:p>
          <a:p>
            <a:pPr indent="-298450" lvl="0" marL="457200" rtl="0" algn="l">
              <a:spcBef>
                <a:spcPts val="0"/>
              </a:spcBef>
              <a:spcAft>
                <a:spcPts val="0"/>
              </a:spcAft>
              <a:buClr>
                <a:srgbClr val="000000"/>
              </a:buClr>
              <a:buSzPts val="1100"/>
              <a:buChar char="●"/>
            </a:pPr>
            <a:r>
              <a:rPr lang="en"/>
              <a:t>After almost 200 years, Washington, D.C. had the right to elect a mayor.</a:t>
            </a:r>
            <a:endParaRPr/>
          </a:p>
          <a:p>
            <a:pPr indent="-298450" lvl="0" marL="457200" rtl="0" algn="l">
              <a:spcBef>
                <a:spcPts val="0"/>
              </a:spcBef>
              <a:spcAft>
                <a:spcPts val="0"/>
              </a:spcAft>
              <a:buClr>
                <a:srgbClr val="000000"/>
              </a:buClr>
              <a:buSzPts val="1100"/>
              <a:buChar char="●"/>
            </a:pPr>
            <a:r>
              <a:rPr lang="en"/>
              <a:t>Walter Washington became the first Home Rule Mayor of Washington, D.C.</a:t>
            </a:r>
            <a:endParaRPr/>
          </a:p>
          <a:p>
            <a:pPr indent="-298450" lvl="0" marL="457200" rtl="0" algn="l">
              <a:spcBef>
                <a:spcPts val="0"/>
              </a:spcBef>
              <a:spcAft>
                <a:spcPts val="0"/>
              </a:spcAft>
              <a:buClr>
                <a:srgbClr val="000000"/>
              </a:buClr>
              <a:buSzPts val="1100"/>
              <a:buChar char="●"/>
            </a:pPr>
            <a:r>
              <a:rPr lang="en"/>
              <a:t>The citizens also had the right to elect a district council. A council is a group of people elected to manage a city or district. This council had the ability to pass laws.”</a:t>
            </a:r>
            <a:endParaRPr/>
          </a:p>
          <a:p>
            <a:pPr indent="-298450" lvl="0" marL="457200" rtl="0" algn="l">
              <a:spcBef>
                <a:spcPts val="0"/>
              </a:spcBef>
              <a:spcAft>
                <a:spcPts val="0"/>
              </a:spcAft>
              <a:buClr>
                <a:srgbClr val="000000"/>
              </a:buClr>
              <a:buSzPts val="1100"/>
              <a:buChar char="●"/>
            </a:pPr>
            <a:r>
              <a:rPr lang="en"/>
              <a:t>Ask students to record the following date and details on the Timeline of Home Rule History handout:</a:t>
            </a:r>
            <a:endParaRPr/>
          </a:p>
          <a:p>
            <a:pPr indent="-298450" lvl="1" marL="914400" rtl="0" algn="l">
              <a:spcBef>
                <a:spcPts val="0"/>
              </a:spcBef>
              <a:spcAft>
                <a:spcPts val="0"/>
              </a:spcAft>
              <a:buClr>
                <a:srgbClr val="000000"/>
              </a:buClr>
              <a:buSzPts val="1100"/>
              <a:buChar char="○"/>
            </a:pPr>
            <a:r>
              <a:rPr lang="en"/>
              <a:t>1973</a:t>
            </a:r>
            <a:endParaRPr/>
          </a:p>
          <a:p>
            <a:pPr indent="-298450" lvl="2" marL="1371600" rtl="0" algn="l">
              <a:spcBef>
                <a:spcPts val="0"/>
              </a:spcBef>
              <a:spcAft>
                <a:spcPts val="0"/>
              </a:spcAft>
              <a:buClr>
                <a:srgbClr val="000000"/>
              </a:buClr>
              <a:buSzPts val="1100"/>
              <a:buChar char="■"/>
            </a:pPr>
            <a:r>
              <a:rPr lang="en"/>
              <a:t>The District of Columbia Home Rule Act became a United States federal law</a:t>
            </a:r>
            <a:endParaRPr/>
          </a:p>
          <a:p>
            <a:pPr indent="-298450" lvl="2" marL="1371600" rtl="0" algn="l">
              <a:spcBef>
                <a:spcPts val="0"/>
              </a:spcBef>
              <a:spcAft>
                <a:spcPts val="0"/>
              </a:spcAft>
              <a:buClr>
                <a:srgbClr val="000000"/>
              </a:buClr>
              <a:buSzPts val="1100"/>
              <a:buChar char="■"/>
            </a:pPr>
            <a:r>
              <a:rPr lang="en"/>
              <a:t>Walter Washington became the first Home Rule Mayor of Washington, D.C.</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Attributions:</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Walter and Bennetta Washington celebrate on election night</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e50c842244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e50c842244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a:t>
            </a:r>
            <a:r>
              <a:rPr lang="en"/>
              <a:t>3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As a formative assessment, students are asked to tell the story of how Washington, D.C. achieved Home Rule using the timeline as a resource.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Student Look-fors:</a:t>
            </a:r>
            <a:endParaRPr b="1"/>
          </a:p>
          <a:p>
            <a:pPr indent="-298450" lvl="0" marL="457200" rtl="0" algn="l">
              <a:spcBef>
                <a:spcPts val="0"/>
              </a:spcBef>
              <a:spcAft>
                <a:spcPts val="0"/>
              </a:spcAft>
              <a:buSzPts val="1100"/>
              <a:buChar char="●"/>
            </a:pPr>
            <a:r>
              <a:rPr lang="en"/>
              <a:t>Students should be able to describe the history of D.C. Home Rule by referring to their timeline.</a:t>
            </a:r>
            <a:endParaRPr/>
          </a:p>
          <a:p>
            <a:pPr indent="-298450" lvl="0" marL="457200" rtl="0" algn="l">
              <a:spcBef>
                <a:spcPts val="0"/>
              </a:spcBef>
              <a:spcAft>
                <a:spcPts val="0"/>
              </a:spcAft>
              <a:buSzPts val="1100"/>
              <a:buChar char="●"/>
            </a:pPr>
            <a:r>
              <a:rPr lang="en"/>
              <a:t>Students who have not completed timeline should add information from their partner’s timeline.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4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SzPts val="1100"/>
              <a:buChar char="●"/>
            </a:pPr>
            <a:r>
              <a:rPr lang="en"/>
              <a:t>Use an established classroom routine to pair students or use elbow partners.</a:t>
            </a:r>
            <a:endParaRPr/>
          </a:p>
          <a:p>
            <a:pPr indent="-298450" lvl="0" marL="457200" rtl="0" algn="l">
              <a:spcBef>
                <a:spcPts val="0"/>
              </a:spcBef>
              <a:spcAft>
                <a:spcPts val="0"/>
              </a:spcAft>
              <a:buSzPts val="1100"/>
              <a:buChar char="●"/>
            </a:pPr>
            <a:r>
              <a:rPr lang="en"/>
              <a:t>Provide students with the Entrance Ticket (blank).</a:t>
            </a:r>
            <a:endParaRPr/>
          </a:p>
          <a:p>
            <a:pPr indent="-298450" lvl="0" marL="457200" rtl="0" algn="l">
              <a:spcBef>
                <a:spcPts val="0"/>
              </a:spcBef>
              <a:spcAft>
                <a:spcPts val="0"/>
              </a:spcAft>
              <a:buSzPts val="1100"/>
              <a:buChar char="●"/>
            </a:pPr>
            <a:r>
              <a:rPr lang="en"/>
              <a:t>Say, “What is Home Rule, and why was Home Rule so important to the residents of Washington?”</a:t>
            </a:r>
            <a:endParaRPr/>
          </a:p>
          <a:p>
            <a:pPr indent="-298450" lvl="0" marL="457200" rtl="0" algn="l">
              <a:spcBef>
                <a:spcPts val="0"/>
              </a:spcBef>
              <a:spcAft>
                <a:spcPts val="0"/>
              </a:spcAft>
              <a:buSzPts val="1100"/>
              <a:buChar char="●"/>
            </a:pPr>
            <a:r>
              <a:rPr lang="en"/>
              <a:t>Students should record their answers on the Entrance Ticket.</a:t>
            </a:r>
            <a:endParaRPr/>
          </a:p>
          <a:p>
            <a:pPr indent="-298450" lvl="0" marL="457200" rtl="0" algn="l">
              <a:spcBef>
                <a:spcPts val="0"/>
              </a:spcBef>
              <a:spcAft>
                <a:spcPts val="0"/>
              </a:spcAft>
              <a:buSzPts val="1100"/>
              <a:buChar char="●"/>
            </a:pPr>
            <a:r>
              <a:rPr lang="en"/>
              <a:t>Prompt students to turn and talk to their partners about the question.</a:t>
            </a:r>
            <a:endParaRPr/>
          </a:p>
          <a:p>
            <a:pPr indent="-298450" lvl="0" marL="457200" rtl="0" algn="l">
              <a:spcBef>
                <a:spcPts val="0"/>
              </a:spcBef>
              <a:spcAft>
                <a:spcPts val="0"/>
              </a:spcAft>
              <a:buSzPts val="1100"/>
              <a:buChar char="●"/>
            </a:pPr>
            <a:r>
              <a:rPr lang="en"/>
              <a:t>Conduct a whole class discussion calling on a few students to share their thinking.</a:t>
            </a:r>
            <a:endParaRPr/>
          </a:p>
          <a:p>
            <a:pPr indent="-298450" lvl="0" marL="457200" rtl="0" algn="l">
              <a:spcBef>
                <a:spcPts val="0"/>
              </a:spcBef>
              <a:spcAft>
                <a:spcPts val="0"/>
              </a:spcAft>
              <a:buSzPts val="1100"/>
              <a:buChar char="●"/>
            </a:pPr>
            <a:r>
              <a:rPr lang="en"/>
              <a:t>Refer to Entrance Ticket (completed) as needed.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Student Look-fors:</a:t>
            </a:r>
            <a:endParaRPr b="1"/>
          </a:p>
          <a:p>
            <a:pPr indent="-298450" lvl="0" marL="457200" rtl="0" algn="l">
              <a:spcBef>
                <a:spcPts val="0"/>
              </a:spcBef>
              <a:spcAft>
                <a:spcPts val="0"/>
              </a:spcAft>
              <a:buSzPts val="1100"/>
              <a:buChar char="●"/>
            </a:pPr>
            <a:r>
              <a:rPr lang="en"/>
              <a:t>Student responses will vary.</a:t>
            </a:r>
            <a:endParaRPr/>
          </a:p>
          <a:p>
            <a:pPr indent="-298450" lvl="0" marL="457200" rtl="0" algn="l">
              <a:spcBef>
                <a:spcPts val="0"/>
              </a:spcBef>
              <a:spcAft>
                <a:spcPts val="0"/>
              </a:spcAft>
              <a:buSzPts val="1100"/>
              <a:buChar char="●"/>
            </a:pPr>
            <a:r>
              <a:rPr lang="en"/>
              <a:t>See completed example.</a:t>
            </a:r>
            <a:endParaRPr/>
          </a:p>
          <a:p>
            <a:pPr indent="-298450" lvl="1" marL="914400" rtl="0" algn="l">
              <a:lnSpc>
                <a:spcPct val="115000"/>
              </a:lnSpc>
              <a:spcBef>
                <a:spcPts val="0"/>
              </a:spcBef>
              <a:spcAft>
                <a:spcPts val="0"/>
              </a:spcAft>
              <a:buSzPts val="1100"/>
              <a:buChar char="○"/>
            </a:pPr>
            <a:r>
              <a:rPr lang="en"/>
              <a:t>Home rule is the government of an area by its own citizens.</a:t>
            </a:r>
            <a:endParaRPr/>
          </a:p>
          <a:p>
            <a:pPr indent="-298450" lvl="1" marL="914400" rtl="0" algn="l">
              <a:lnSpc>
                <a:spcPct val="115000"/>
              </a:lnSpc>
              <a:spcBef>
                <a:spcPts val="0"/>
              </a:spcBef>
              <a:spcAft>
                <a:spcPts val="0"/>
              </a:spcAft>
              <a:buSzPts val="1100"/>
              <a:buChar char="○"/>
            </a:pPr>
            <a:r>
              <a:rPr lang="en"/>
              <a:t>Residents of Washington, D.C. wanted the right to self-govern.</a:t>
            </a:r>
            <a:endParaRPr/>
          </a:p>
          <a:p>
            <a:pPr indent="-298450" lvl="1" marL="914400" rtl="0" algn="l">
              <a:lnSpc>
                <a:spcPct val="115000"/>
              </a:lnSpc>
              <a:spcBef>
                <a:spcPts val="0"/>
              </a:spcBef>
              <a:spcAft>
                <a:spcPts val="0"/>
              </a:spcAft>
              <a:buSzPts val="1100"/>
              <a:buChar char="○"/>
            </a:pPr>
            <a:r>
              <a:rPr lang="en"/>
              <a:t>They did not want Congress making decisions for them.</a:t>
            </a:r>
            <a:endParaRPr/>
          </a:p>
          <a:p>
            <a:pPr indent="-298450" lvl="1" marL="914400" rtl="0" algn="l">
              <a:lnSpc>
                <a:spcPct val="115000"/>
              </a:lnSpc>
              <a:spcBef>
                <a:spcPts val="0"/>
              </a:spcBef>
              <a:spcAft>
                <a:spcPts val="0"/>
              </a:spcAft>
              <a:buSzPts val="1100"/>
              <a:buChar char="○"/>
            </a:pPr>
            <a:r>
              <a:rPr lang="en"/>
              <a:t>The citizens protested for home rule.</a:t>
            </a:r>
            <a:endParaRPr/>
          </a:p>
          <a:p>
            <a:pPr indent="0" lvl="0" marL="0" rtl="0" algn="l">
              <a:spcBef>
                <a:spcPts val="1200"/>
              </a:spcBef>
              <a:spcAft>
                <a:spcPts val="0"/>
              </a:spcAft>
              <a:buNone/>
            </a:pPr>
            <a:r>
              <a:rPr b="1" lang="en"/>
              <a:t>Attribution:</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Supporters at the Home Rule Day rally.</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4314efcc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4314efcc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t>Teaching notes</a:t>
            </a:r>
            <a:endParaRPr b="1"/>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Suggested Pacing:</a:t>
            </a:r>
            <a:r>
              <a:rPr lang="en"/>
              <a:t> 1 minute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b="1" lang="en"/>
              <a:t>Directions:</a:t>
            </a:r>
            <a:endParaRPr b="1"/>
          </a:p>
          <a:p>
            <a:pPr indent="-298450" lvl="0" marL="457200" rtl="0" algn="l">
              <a:spcBef>
                <a:spcPts val="0"/>
              </a:spcBef>
              <a:spcAft>
                <a:spcPts val="0"/>
              </a:spcAft>
              <a:buClr>
                <a:srgbClr val="000000"/>
              </a:buClr>
              <a:buSzPts val="1100"/>
              <a:buChar char="●"/>
            </a:pPr>
            <a:r>
              <a:rPr lang="en"/>
              <a:t>Say, “In this lesson, we are going to take a look at the history of Home Rule in Washington, D.C. To do this, we are going to keep track of those events on a timeline.</a:t>
            </a:r>
            <a:endParaRPr/>
          </a:p>
          <a:p>
            <a:pPr indent="-298450" lvl="0" marL="457200" rtl="0" algn="l">
              <a:spcBef>
                <a:spcPts val="0"/>
              </a:spcBef>
              <a:spcAft>
                <a:spcPts val="0"/>
              </a:spcAft>
              <a:buClr>
                <a:srgbClr val="000000"/>
              </a:buClr>
              <a:buSzPts val="1100"/>
              <a:buChar char="●"/>
            </a:pPr>
            <a:r>
              <a:rPr lang="en"/>
              <a:t>A timeline is a way of displaying a list of events in the order they happened.</a:t>
            </a:r>
            <a:endParaRPr/>
          </a:p>
          <a:p>
            <a:pPr indent="-298450" lvl="0" marL="457200" rtl="0" algn="l">
              <a:spcBef>
                <a:spcPts val="0"/>
              </a:spcBef>
              <a:spcAft>
                <a:spcPts val="0"/>
              </a:spcAft>
              <a:buClr>
                <a:srgbClr val="000000"/>
              </a:buClr>
              <a:buSzPts val="1100"/>
              <a:buChar char="●"/>
            </a:pPr>
            <a:r>
              <a:rPr lang="en"/>
              <a:t>Time order is also called chronological order.”</a:t>
            </a:r>
            <a:endParaRPr/>
          </a:p>
          <a:p>
            <a:pPr indent="-298450" lvl="0" marL="457200" rtl="0" algn="l">
              <a:spcBef>
                <a:spcPts val="0"/>
              </a:spcBef>
              <a:spcAft>
                <a:spcPts val="0"/>
              </a:spcAft>
              <a:buClr>
                <a:srgbClr val="000000"/>
              </a:buClr>
              <a:buSzPts val="1100"/>
              <a:buChar char="●"/>
            </a:pPr>
            <a:r>
              <a:rPr lang="en"/>
              <a:t>Hand out the Timeline of Home Rule History (blank) handout.</a:t>
            </a:r>
            <a:endParaRPr/>
          </a:p>
          <a:p>
            <a:pPr indent="-298450" lvl="0" marL="457200" rtl="0" algn="l">
              <a:spcBef>
                <a:spcPts val="0"/>
              </a:spcBef>
              <a:spcAft>
                <a:spcPts val="0"/>
              </a:spcAft>
              <a:buClr>
                <a:srgbClr val="000000"/>
              </a:buClr>
              <a:buSzPts val="1100"/>
              <a:buChar char="●"/>
            </a:pPr>
            <a:r>
              <a:rPr lang="en"/>
              <a:t>Show students where they will keep track of the different events that occurred in Home Rule History.</a:t>
            </a:r>
            <a:endParaRPr/>
          </a:p>
          <a:p>
            <a:pPr indent="-298450" lvl="0" marL="457200" rtl="0" algn="l">
              <a:spcBef>
                <a:spcPts val="0"/>
              </a:spcBef>
              <a:spcAft>
                <a:spcPts val="0"/>
              </a:spcAft>
              <a:buClr>
                <a:srgbClr val="000000"/>
              </a:buClr>
              <a:buSzPts val="1100"/>
              <a:buChar char="●"/>
            </a:pPr>
            <a:r>
              <a:rPr lang="en"/>
              <a:t>Refer to Timeline of Home Rule History (complete) handout.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e50c84224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ge50c84224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a:t>
            </a:r>
            <a:r>
              <a:rPr lang="en"/>
              <a:t>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“The City of Washington and the Territory of Columbia were established in the year 1790. The Territory was formed from land that came from Maryland and Virginia."</a:t>
            </a:r>
            <a:endParaRPr/>
          </a:p>
          <a:p>
            <a:pPr indent="-298450" lvl="0" marL="457200" rtl="0" algn="l">
              <a:spcBef>
                <a:spcPts val="0"/>
              </a:spcBef>
              <a:spcAft>
                <a:spcPts val="0"/>
              </a:spcAft>
              <a:buClr>
                <a:srgbClr val="000000"/>
              </a:buClr>
              <a:buSzPts val="1100"/>
              <a:buChar char="●"/>
            </a:pPr>
            <a:r>
              <a:rPr lang="en"/>
              <a:t>Ask students to record the following date and details on the Timeline of Home Rule History handout:</a:t>
            </a:r>
            <a:endParaRPr/>
          </a:p>
          <a:p>
            <a:pPr indent="-298450" lvl="1" marL="914400" rtl="0" algn="l">
              <a:spcBef>
                <a:spcPts val="0"/>
              </a:spcBef>
              <a:spcAft>
                <a:spcPts val="0"/>
              </a:spcAft>
              <a:buClr>
                <a:srgbClr val="000000"/>
              </a:buClr>
              <a:buSzPts val="1100"/>
              <a:buChar char="○"/>
            </a:pPr>
            <a:r>
              <a:rPr lang="en"/>
              <a:t>1790</a:t>
            </a:r>
            <a:endParaRPr/>
          </a:p>
          <a:p>
            <a:pPr indent="-298450" lvl="2" marL="1371600" rtl="0" algn="l">
              <a:spcBef>
                <a:spcPts val="0"/>
              </a:spcBef>
              <a:spcAft>
                <a:spcPts val="0"/>
              </a:spcAft>
              <a:buClr>
                <a:srgbClr val="000000"/>
              </a:buClr>
              <a:buSzPts val="1100"/>
              <a:buChar char="■"/>
            </a:pPr>
            <a:r>
              <a:rPr lang="en"/>
              <a:t>City of Washington and the Territory of Columbia established</a:t>
            </a:r>
            <a:endParaRPr/>
          </a:p>
          <a:p>
            <a:pPr indent="-298450" lvl="2" marL="1371600" rtl="0" algn="l">
              <a:spcBef>
                <a:spcPts val="0"/>
              </a:spcBef>
              <a:spcAft>
                <a:spcPts val="0"/>
              </a:spcAft>
              <a:buClr>
                <a:srgbClr val="000000"/>
              </a:buClr>
              <a:buSzPts val="1100"/>
              <a:buChar char="■"/>
            </a:pPr>
            <a:r>
              <a:rPr lang="en"/>
              <a:t>Formed from land that came from Maryland and Virginia</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Attributions:</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Library of Congress</a:t>
            </a:r>
            <a:r>
              <a:rPr lang="en">
                <a:solidFill>
                  <a:schemeClr val="dk1"/>
                </a:solidFill>
              </a:rPr>
              <a:t> Geography and Map Division, Washington, DC.</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3"/>
              </a:rPr>
              <a:t>George Washington takes his oath of office during his inauguration.</a:t>
            </a:r>
            <a:r>
              <a:rPr lang="en">
                <a:solidFill>
                  <a:schemeClr val="dk1"/>
                </a:solidFill>
              </a:rPr>
              <a:t> Historic Image Collection. DC Public Library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e50c84224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e50c84224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a:t>
            </a:r>
            <a:r>
              <a:rPr lang="en"/>
              <a:t>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“In 1800, the Capital of the United States moved from Philadelphia to the City of Washington. At this point, the City of Washington was officially the Nation’s Capital. The Capitol building was not completely constructed at this time.”</a:t>
            </a:r>
            <a:endParaRPr/>
          </a:p>
          <a:p>
            <a:pPr indent="-298450" lvl="0" marL="457200" rtl="0" algn="l">
              <a:spcBef>
                <a:spcPts val="0"/>
              </a:spcBef>
              <a:spcAft>
                <a:spcPts val="0"/>
              </a:spcAft>
              <a:buClr>
                <a:srgbClr val="000000"/>
              </a:buClr>
              <a:buSzPts val="1100"/>
              <a:buChar char="●"/>
            </a:pPr>
            <a:r>
              <a:rPr lang="en"/>
              <a:t>Ask students to record the following date and details on the Timeline of Home Rule History handout:</a:t>
            </a:r>
            <a:endParaRPr/>
          </a:p>
          <a:p>
            <a:pPr indent="-298450" lvl="1" marL="914400" rtl="0" algn="l">
              <a:spcBef>
                <a:spcPts val="0"/>
              </a:spcBef>
              <a:spcAft>
                <a:spcPts val="0"/>
              </a:spcAft>
              <a:buClr>
                <a:srgbClr val="000000"/>
              </a:buClr>
              <a:buSzPts val="1100"/>
              <a:buChar char="○"/>
            </a:pPr>
            <a:r>
              <a:rPr lang="en"/>
              <a:t>1800</a:t>
            </a:r>
            <a:endParaRPr/>
          </a:p>
          <a:p>
            <a:pPr indent="-298450" lvl="2" marL="1371600" rtl="0" algn="l">
              <a:spcBef>
                <a:spcPts val="0"/>
              </a:spcBef>
              <a:spcAft>
                <a:spcPts val="0"/>
              </a:spcAft>
              <a:buClr>
                <a:srgbClr val="000000"/>
              </a:buClr>
              <a:buSzPts val="1100"/>
              <a:buChar char="■"/>
            </a:pPr>
            <a:r>
              <a:rPr lang="en"/>
              <a:t>Capital of the United States moved from Philadelphia to the City of Washington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Washington's Inauguration at Philadelphia</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e50c842244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e50c842244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a:t>
            </a:r>
            <a:r>
              <a:rPr lang="en"/>
              <a:t>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“Let’s think about this event for a minute. Why do you think the capital was moved from Philadelphia to the City of Washington?</a:t>
            </a:r>
            <a:endParaRPr/>
          </a:p>
          <a:p>
            <a:pPr indent="-298450" lvl="0" marL="457200" rtl="0" algn="l">
              <a:spcBef>
                <a:spcPts val="0"/>
              </a:spcBef>
              <a:spcAft>
                <a:spcPts val="0"/>
              </a:spcAft>
              <a:buClr>
                <a:srgbClr val="000000"/>
              </a:buClr>
              <a:buSzPts val="1100"/>
              <a:buChar char="●"/>
            </a:pPr>
            <a:r>
              <a:rPr lang="en"/>
              <a:t>Look at the map to guide your thinking. The red star on the map represents the City of Philadelphia. The blue star represents the City of Washington.</a:t>
            </a:r>
            <a:endParaRPr/>
          </a:p>
          <a:p>
            <a:pPr indent="-298450" lvl="0" marL="457200" rtl="0" algn="l">
              <a:spcBef>
                <a:spcPts val="0"/>
              </a:spcBef>
              <a:spcAft>
                <a:spcPts val="0"/>
              </a:spcAft>
              <a:buClr>
                <a:srgbClr val="000000"/>
              </a:buClr>
              <a:buSzPts val="1100"/>
              <a:buChar char="●"/>
            </a:pPr>
            <a:r>
              <a:rPr lang="en"/>
              <a:t>Turn to your partner and discuss your thinking."</a:t>
            </a:r>
            <a:endParaRPr/>
          </a:p>
          <a:p>
            <a:pPr indent="-298450" lvl="0" marL="457200" rtl="0" algn="l">
              <a:spcBef>
                <a:spcPts val="0"/>
              </a:spcBef>
              <a:spcAft>
                <a:spcPts val="0"/>
              </a:spcAft>
              <a:buClr>
                <a:srgbClr val="000000"/>
              </a:buClr>
              <a:buSzPts val="1100"/>
              <a:buChar char="●"/>
            </a:pPr>
            <a:r>
              <a:rPr lang="en"/>
              <a:t>Prompt students to turn and talk to their partners about the question.</a:t>
            </a:r>
            <a:endParaRPr/>
          </a:p>
          <a:p>
            <a:pPr indent="-298450" lvl="0" marL="457200" rtl="0" algn="l">
              <a:spcBef>
                <a:spcPts val="0"/>
              </a:spcBef>
              <a:spcAft>
                <a:spcPts val="0"/>
              </a:spcAft>
              <a:buClr>
                <a:srgbClr val="000000"/>
              </a:buClr>
              <a:buSzPts val="1100"/>
              <a:buChar char="●"/>
            </a:pPr>
            <a:r>
              <a:rPr lang="en"/>
              <a:t>Conduct a whole class discussion calling on a few students to share their thinking.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Student Look-fors:</a:t>
            </a:r>
            <a:endParaRPr b="1"/>
          </a:p>
          <a:p>
            <a:pPr indent="-298450" lvl="0" marL="457200" rtl="0" algn="l">
              <a:spcBef>
                <a:spcPts val="0"/>
              </a:spcBef>
              <a:spcAft>
                <a:spcPts val="0"/>
              </a:spcAft>
              <a:buSzPts val="1100"/>
              <a:buChar char="●"/>
            </a:pPr>
            <a:r>
              <a:rPr lang="en"/>
              <a:t>Student responses will vary.</a:t>
            </a:r>
            <a:endParaRPr/>
          </a:p>
          <a:p>
            <a:pPr indent="-298450" lvl="0" marL="457200" rtl="0" algn="l">
              <a:spcBef>
                <a:spcPts val="0"/>
              </a:spcBef>
              <a:spcAft>
                <a:spcPts val="0"/>
              </a:spcAft>
              <a:buSzPts val="1100"/>
              <a:buChar char="●"/>
            </a:pPr>
            <a:r>
              <a:rPr lang="en"/>
              <a:t>The capital moved south to the City of Washington so that it was closer to the middle of the United States.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Golbez / CC BY-SA</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e50c842244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e50c842244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“In 1802, the citizens of the City of Washington started protesting for self-government. They wanted the opportunity to govern themselves.</a:t>
            </a:r>
            <a:endParaRPr/>
          </a:p>
          <a:p>
            <a:pPr indent="-298450" lvl="0" marL="457200" rtl="0" algn="l">
              <a:spcBef>
                <a:spcPts val="0"/>
              </a:spcBef>
              <a:spcAft>
                <a:spcPts val="0"/>
              </a:spcAft>
              <a:buClr>
                <a:srgbClr val="000000"/>
              </a:buClr>
              <a:buSzPts val="1100"/>
              <a:buChar char="●"/>
            </a:pPr>
            <a:r>
              <a:rPr lang="en"/>
              <a:t>Congress also allowed the City of Washington to have a mayor; that mayor needed to be appointed by the President.”</a:t>
            </a:r>
            <a:endParaRPr/>
          </a:p>
          <a:p>
            <a:pPr indent="-298450" lvl="0" marL="457200" rtl="0" algn="l">
              <a:spcBef>
                <a:spcPts val="0"/>
              </a:spcBef>
              <a:spcAft>
                <a:spcPts val="0"/>
              </a:spcAft>
              <a:buClr>
                <a:srgbClr val="000000"/>
              </a:buClr>
              <a:buSzPts val="1100"/>
              <a:buChar char="●"/>
            </a:pPr>
            <a:r>
              <a:rPr lang="en"/>
              <a:t>Ask students to record the following date and details on the Timeline of Home Rule History handout:</a:t>
            </a:r>
            <a:endParaRPr/>
          </a:p>
          <a:p>
            <a:pPr indent="-298450" lvl="1" marL="914400" rtl="0" algn="l">
              <a:spcBef>
                <a:spcPts val="0"/>
              </a:spcBef>
              <a:spcAft>
                <a:spcPts val="0"/>
              </a:spcAft>
              <a:buClr>
                <a:srgbClr val="000000"/>
              </a:buClr>
              <a:buSzPts val="1100"/>
              <a:buChar char="○"/>
            </a:pPr>
            <a:r>
              <a:rPr lang="en"/>
              <a:t>1802</a:t>
            </a:r>
            <a:endParaRPr/>
          </a:p>
          <a:p>
            <a:pPr indent="-298450" lvl="2" marL="1371600" rtl="0" algn="l">
              <a:spcBef>
                <a:spcPts val="0"/>
              </a:spcBef>
              <a:spcAft>
                <a:spcPts val="0"/>
              </a:spcAft>
              <a:buClr>
                <a:srgbClr val="000000"/>
              </a:buClr>
              <a:buSzPts val="1100"/>
              <a:buChar char="■"/>
            </a:pPr>
            <a:r>
              <a:rPr lang="en"/>
              <a:t>Citizens protested for self-government</a:t>
            </a:r>
            <a:endParaRPr/>
          </a:p>
          <a:p>
            <a:pPr indent="-298450" lvl="2" marL="1371600" rtl="0" algn="l">
              <a:spcBef>
                <a:spcPts val="0"/>
              </a:spcBef>
              <a:spcAft>
                <a:spcPts val="0"/>
              </a:spcAft>
              <a:buClr>
                <a:srgbClr val="000000"/>
              </a:buClr>
              <a:buSzPts val="1100"/>
              <a:buChar char="■"/>
            </a:pPr>
            <a:r>
              <a:rPr lang="en"/>
              <a:t>President gave the City of Washington a mayor</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Washington DC</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50c84224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50c84224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“After the Civil War, the City of Washington’s population grew quickly. Even though so many people were living there, the City was not in good shape. It still had dirt roads and problems keeping the city clean.</a:t>
            </a:r>
            <a:endParaRPr/>
          </a:p>
          <a:p>
            <a:pPr indent="-298450" lvl="0" marL="457200" rtl="0" algn="l">
              <a:spcBef>
                <a:spcPts val="0"/>
              </a:spcBef>
              <a:spcAft>
                <a:spcPts val="0"/>
              </a:spcAft>
              <a:buClr>
                <a:srgbClr val="000000"/>
              </a:buClr>
              <a:buSzPts val="1100"/>
              <a:buChar char="●"/>
            </a:pPr>
            <a:r>
              <a:rPr lang="en"/>
              <a:t>Congress needed to make a change, especially because the City of Washington was the nation’s capital. Congress passed the Organic Act of 1871.</a:t>
            </a:r>
            <a:endParaRPr/>
          </a:p>
          <a:p>
            <a:pPr indent="-298450" lvl="0" marL="457200" rtl="0" algn="l">
              <a:spcBef>
                <a:spcPts val="0"/>
              </a:spcBef>
              <a:spcAft>
                <a:spcPts val="0"/>
              </a:spcAft>
              <a:buClr>
                <a:srgbClr val="000000"/>
              </a:buClr>
              <a:buSzPts val="1100"/>
              <a:buChar char="●"/>
            </a:pPr>
            <a:r>
              <a:rPr lang="en"/>
              <a:t>The Organic Act combined Alexandria, Georgetown, and the City of Washington.</a:t>
            </a:r>
            <a:endParaRPr/>
          </a:p>
          <a:p>
            <a:pPr indent="-298450" lvl="0" marL="457200" rtl="0" algn="l">
              <a:spcBef>
                <a:spcPts val="0"/>
              </a:spcBef>
              <a:spcAft>
                <a:spcPts val="0"/>
              </a:spcAft>
              <a:buClr>
                <a:srgbClr val="000000"/>
              </a:buClr>
              <a:buSzPts val="1100"/>
              <a:buChar char="●"/>
            </a:pPr>
            <a:r>
              <a:rPr lang="en"/>
              <a:t>The area became the District of Columbia. Alexandria was formerly in Virginia. Georgetown was formerly in Maryland."</a:t>
            </a:r>
            <a:endParaRPr/>
          </a:p>
          <a:p>
            <a:pPr indent="-298450" lvl="0" marL="457200" rtl="0" algn="l">
              <a:spcBef>
                <a:spcPts val="0"/>
              </a:spcBef>
              <a:spcAft>
                <a:spcPts val="0"/>
              </a:spcAft>
              <a:buClr>
                <a:srgbClr val="000000"/>
              </a:buClr>
              <a:buSzPts val="1100"/>
              <a:buChar char="●"/>
            </a:pPr>
            <a:r>
              <a:rPr lang="en"/>
              <a:t>Ask students to record the following event and detail on the Timeline of Home Rule History handout:</a:t>
            </a:r>
            <a:endParaRPr/>
          </a:p>
          <a:p>
            <a:pPr indent="-298450" lvl="1" marL="914400" rtl="0" algn="l">
              <a:spcBef>
                <a:spcPts val="0"/>
              </a:spcBef>
              <a:spcAft>
                <a:spcPts val="0"/>
              </a:spcAft>
              <a:buClr>
                <a:srgbClr val="000000"/>
              </a:buClr>
              <a:buSzPts val="1100"/>
              <a:buChar char="○"/>
            </a:pPr>
            <a:r>
              <a:rPr lang="en"/>
              <a:t>Organic Act of 1871</a:t>
            </a:r>
            <a:endParaRPr/>
          </a:p>
          <a:p>
            <a:pPr indent="-298450" lvl="2" marL="1371600" rtl="0" algn="l">
              <a:spcBef>
                <a:spcPts val="0"/>
              </a:spcBef>
              <a:spcAft>
                <a:spcPts val="0"/>
              </a:spcAft>
              <a:buClr>
                <a:srgbClr val="000000"/>
              </a:buClr>
              <a:buSzPts val="1100"/>
              <a:buChar char="■"/>
            </a:pPr>
            <a:r>
              <a:rPr lang="en"/>
              <a:t>Combined Alexandria, Georgetown, and the City of Washington, which would become the District of Columbia</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Unknown author / Public domain</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50c842244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50c842244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Teaching notes</a:t>
            </a:r>
            <a:endParaRPr b="1"/>
          </a:p>
          <a:p>
            <a:pPr indent="0" lvl="0" marL="0" rtl="0" algn="l">
              <a:spcBef>
                <a:spcPts val="0"/>
              </a:spcBef>
              <a:spcAft>
                <a:spcPts val="0"/>
              </a:spcAft>
              <a:buNone/>
            </a:pPr>
            <a:r>
              <a:t/>
            </a:r>
            <a:endParaRPr/>
          </a:p>
          <a:p>
            <a:pPr indent="0" lvl="0" marL="0" rtl="0" algn="l">
              <a:spcBef>
                <a:spcPts val="0"/>
              </a:spcBef>
              <a:spcAft>
                <a:spcPts val="0"/>
              </a:spcAft>
              <a:buNone/>
            </a:pPr>
            <a:r>
              <a:rPr b="1" lang="en"/>
              <a:t>Suggested Pacing:</a:t>
            </a:r>
            <a:r>
              <a:rPr lang="en"/>
              <a:t> 2 minutes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Directions:</a:t>
            </a:r>
            <a:endParaRPr b="1"/>
          </a:p>
          <a:p>
            <a:pPr indent="-298450" lvl="0" marL="457200" rtl="0" algn="l">
              <a:spcBef>
                <a:spcPts val="0"/>
              </a:spcBef>
              <a:spcAft>
                <a:spcPts val="0"/>
              </a:spcAft>
              <a:buClr>
                <a:srgbClr val="000000"/>
              </a:buClr>
              <a:buSzPts val="1100"/>
              <a:buChar char="●"/>
            </a:pPr>
            <a:r>
              <a:rPr lang="en"/>
              <a:t>Say, “From 1948 until 1966, the citizens of Washington, D.C. pushed for self-government. Why do you think the citizens would push for self-government? Turn to your partner and discuss you thinking."</a:t>
            </a:r>
            <a:endParaRPr/>
          </a:p>
          <a:p>
            <a:pPr indent="-298450" lvl="0" marL="457200" rtl="0" algn="l">
              <a:spcBef>
                <a:spcPts val="0"/>
              </a:spcBef>
              <a:spcAft>
                <a:spcPts val="0"/>
              </a:spcAft>
              <a:buClr>
                <a:srgbClr val="000000"/>
              </a:buClr>
              <a:buSzPts val="1100"/>
              <a:buChar char="●"/>
            </a:pPr>
            <a:r>
              <a:rPr lang="en"/>
              <a:t>Prompt students to turn and talk to their partners about the question.</a:t>
            </a:r>
            <a:endParaRPr/>
          </a:p>
          <a:p>
            <a:pPr indent="-298450" lvl="0" marL="457200" rtl="0" algn="l">
              <a:spcBef>
                <a:spcPts val="0"/>
              </a:spcBef>
              <a:spcAft>
                <a:spcPts val="0"/>
              </a:spcAft>
              <a:buClr>
                <a:srgbClr val="000000"/>
              </a:buClr>
              <a:buSzPts val="1100"/>
              <a:buChar char="●"/>
            </a:pPr>
            <a:r>
              <a:rPr lang="en"/>
              <a:t>Conduct a whole class discussion calling on a few students to share their thinking.</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Student Look-fors:</a:t>
            </a:r>
            <a:endParaRPr b="1"/>
          </a:p>
          <a:p>
            <a:pPr indent="-298450" lvl="0" marL="457200" rtl="0" algn="l">
              <a:spcBef>
                <a:spcPts val="0"/>
              </a:spcBef>
              <a:spcAft>
                <a:spcPts val="0"/>
              </a:spcAft>
              <a:buSzPts val="1100"/>
              <a:buChar char="●"/>
            </a:pPr>
            <a:r>
              <a:rPr lang="en"/>
              <a:t>Student responses will vary.</a:t>
            </a:r>
            <a:endParaRPr/>
          </a:p>
          <a:p>
            <a:pPr indent="-298450" lvl="0" marL="457200" rtl="0" algn="l">
              <a:spcBef>
                <a:spcPts val="0"/>
              </a:spcBef>
              <a:spcAft>
                <a:spcPts val="0"/>
              </a:spcAft>
              <a:buSzPts val="1100"/>
              <a:buChar char="●"/>
            </a:pPr>
            <a:r>
              <a:rPr lang="en"/>
              <a:t>The citizens would want the freedom to make their own laws and choices rather than have Congress and the President make those decisions for them.</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Attribution:</a:t>
            </a:r>
            <a:endParaRPr b="1"/>
          </a:p>
          <a:p>
            <a:pPr indent="-298450" lvl="0" marL="457200" rtl="0" algn="l">
              <a:spcBef>
                <a:spcPts val="0"/>
              </a:spcBef>
              <a:spcAft>
                <a:spcPts val="0"/>
              </a:spcAft>
              <a:buClr>
                <a:schemeClr val="dk1"/>
              </a:buClr>
              <a:buSzPts val="1100"/>
              <a:buChar char="●"/>
            </a:pPr>
            <a:r>
              <a:rPr lang="en" u="sng">
                <a:solidFill>
                  <a:schemeClr val="hlink"/>
                </a:solidFill>
                <a:hlinkClick r:id="rId2"/>
              </a:rPr>
              <a:t>D.C. residents march for home rule in colonial costumes</a:t>
            </a:r>
            <a:r>
              <a:rPr lang="en">
                <a:solidFill>
                  <a:schemeClr val="dk1"/>
                </a:solidFill>
              </a:rPr>
              <a:t>. Evening Star (Washington, D.C.). Washington Star Photograph Collection.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434375" y="1036525"/>
            <a:ext cx="42753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Timeline of D.C. Home Rule History</a:t>
            </a:r>
            <a:endParaRPr sz="5000"/>
          </a:p>
        </p:txBody>
      </p:sp>
      <p:sp>
        <p:nvSpPr>
          <p:cNvPr id="38" name="Google Shape;38;p8"/>
          <p:cNvSpPr txBox="1"/>
          <p:nvPr/>
        </p:nvSpPr>
        <p:spPr>
          <a:xfrm>
            <a:off x="568763" y="4299375"/>
            <a:ext cx="40065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500">
                <a:solidFill>
                  <a:srgbClr val="005C66"/>
                </a:solidFill>
                <a:latin typeface="Helvetica Neue"/>
                <a:ea typeface="Helvetica Neue"/>
                <a:cs typeface="Helvetica Neue"/>
                <a:sym typeface="Helvetica Neue"/>
              </a:rPr>
              <a:t>Home Rule: Grade 3, Lesson 4</a:t>
            </a:r>
            <a:endParaRPr sz="1500">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rotWithShape="1">
          <a:blip r:embed="rId3">
            <a:alphaModFix/>
          </a:blip>
          <a:srcRect b="0" l="1657" r="1405" t="1409"/>
          <a:stretch/>
        </p:blipFill>
        <p:spPr>
          <a:xfrm>
            <a:off x="5245350" y="488875"/>
            <a:ext cx="3361100" cy="42260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7"/>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Timeline of Home Rule History: 1948 to 1966</a:t>
            </a:r>
            <a:endParaRPr sz="3300"/>
          </a:p>
        </p:txBody>
      </p:sp>
      <p:sp>
        <p:nvSpPr>
          <p:cNvPr id="104" name="Google Shape;104;p17"/>
          <p:cNvSpPr txBox="1"/>
          <p:nvPr>
            <p:ph idx="4294967295" type="body"/>
          </p:nvPr>
        </p:nvSpPr>
        <p:spPr>
          <a:xfrm>
            <a:off x="443350" y="1372075"/>
            <a:ext cx="4471500" cy="1199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Home Rule bills introduced in Congress but none passed</a:t>
            </a:r>
            <a:endParaRPr sz="2400"/>
          </a:p>
        </p:txBody>
      </p:sp>
      <p:pic>
        <p:nvPicPr>
          <p:cNvPr id="105" name="Google Shape;105;p17"/>
          <p:cNvPicPr preferRelativeResize="0"/>
          <p:nvPr/>
        </p:nvPicPr>
        <p:blipFill>
          <a:blip r:embed="rId3">
            <a:alphaModFix/>
          </a:blip>
          <a:stretch>
            <a:fillRect/>
          </a:stretch>
        </p:blipFill>
        <p:spPr>
          <a:xfrm>
            <a:off x="5268200" y="963050"/>
            <a:ext cx="2999944" cy="3875650"/>
          </a:xfrm>
          <a:prstGeom prst="rect">
            <a:avLst/>
          </a:prstGeom>
          <a:noFill/>
          <a:ln cap="flat" cmpd="sng" w="19050">
            <a:solidFill>
              <a:schemeClr val="dk2"/>
            </a:solidFill>
            <a:prstDash val="solid"/>
            <a:round/>
            <a:headEnd len="sm" w="sm" type="none"/>
            <a:tailEnd len="sm" w="sm" type="none"/>
          </a:ln>
        </p:spPr>
      </p:pic>
      <p:sp>
        <p:nvSpPr>
          <p:cNvPr id="106" name="Google Shape;106;p17"/>
          <p:cNvSpPr txBox="1"/>
          <p:nvPr>
            <p:ph idx="4294967295" type="body"/>
          </p:nvPr>
        </p:nvSpPr>
        <p:spPr>
          <a:xfrm>
            <a:off x="443350" y="3277075"/>
            <a:ext cx="4471500" cy="1199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Struggle for D.C. Home Rule continued</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Timeline of Home Rule History: 1967</a:t>
            </a:r>
            <a:endParaRPr sz="3300"/>
          </a:p>
        </p:txBody>
      </p:sp>
      <p:sp>
        <p:nvSpPr>
          <p:cNvPr id="112" name="Google Shape;112;p18"/>
          <p:cNvSpPr txBox="1"/>
          <p:nvPr>
            <p:ph idx="4294967295" type="body"/>
          </p:nvPr>
        </p:nvSpPr>
        <p:spPr>
          <a:xfrm>
            <a:off x="502425" y="963050"/>
            <a:ext cx="8139300" cy="8025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t>Walter Washington became Mayor-Commissioner</a:t>
            </a:r>
            <a:endParaRPr sz="2400"/>
          </a:p>
        </p:txBody>
      </p:sp>
      <p:pic>
        <p:nvPicPr>
          <p:cNvPr id="113" name="Google Shape;113;p18"/>
          <p:cNvPicPr preferRelativeResize="0"/>
          <p:nvPr/>
        </p:nvPicPr>
        <p:blipFill>
          <a:blip r:embed="rId3">
            <a:alphaModFix/>
          </a:blip>
          <a:stretch>
            <a:fillRect/>
          </a:stretch>
        </p:blipFill>
        <p:spPr>
          <a:xfrm>
            <a:off x="2324100" y="1854801"/>
            <a:ext cx="4495800" cy="29787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Timeline of Home Rule History: 1970</a:t>
            </a:r>
            <a:endParaRPr sz="3300"/>
          </a:p>
        </p:txBody>
      </p:sp>
      <p:sp>
        <p:nvSpPr>
          <p:cNvPr id="119" name="Google Shape;119;p19"/>
          <p:cNvSpPr txBox="1"/>
          <p:nvPr>
            <p:ph idx="4294967295" type="body"/>
          </p:nvPr>
        </p:nvSpPr>
        <p:spPr>
          <a:xfrm>
            <a:off x="4261725" y="1372050"/>
            <a:ext cx="4471500" cy="1199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Earned right to elect a representative to Congress, but could not vote</a:t>
            </a:r>
            <a:endParaRPr sz="2400"/>
          </a:p>
        </p:txBody>
      </p:sp>
      <p:sp>
        <p:nvSpPr>
          <p:cNvPr id="120" name="Google Shape;120;p19"/>
          <p:cNvSpPr txBox="1"/>
          <p:nvPr>
            <p:ph idx="4294967295" type="body"/>
          </p:nvPr>
        </p:nvSpPr>
        <p:spPr>
          <a:xfrm>
            <a:off x="4261725" y="3248350"/>
            <a:ext cx="4471500" cy="1199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Had the chance to elect a representative to Congress</a:t>
            </a:r>
            <a:endParaRPr sz="2400"/>
          </a:p>
        </p:txBody>
      </p:sp>
      <p:pic>
        <p:nvPicPr>
          <p:cNvPr id="121" name="Google Shape;121;p19"/>
          <p:cNvPicPr preferRelativeResize="0"/>
          <p:nvPr/>
        </p:nvPicPr>
        <p:blipFill>
          <a:blip r:embed="rId3">
            <a:alphaModFix/>
          </a:blip>
          <a:stretch>
            <a:fillRect/>
          </a:stretch>
        </p:blipFill>
        <p:spPr>
          <a:xfrm>
            <a:off x="583025" y="1106600"/>
            <a:ext cx="3181625" cy="35730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Timeline of Home Rule History: 1973</a:t>
            </a:r>
            <a:endParaRPr sz="3300"/>
          </a:p>
        </p:txBody>
      </p:sp>
      <p:sp>
        <p:nvSpPr>
          <p:cNvPr id="127" name="Google Shape;127;p20"/>
          <p:cNvSpPr txBox="1"/>
          <p:nvPr>
            <p:ph idx="4294967295" type="body"/>
          </p:nvPr>
        </p:nvSpPr>
        <p:spPr>
          <a:xfrm>
            <a:off x="443350" y="1372075"/>
            <a:ext cx="4471500" cy="1199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The District of Columbia Home Rule Act became a United States federal law</a:t>
            </a:r>
            <a:endParaRPr sz="2400"/>
          </a:p>
        </p:txBody>
      </p:sp>
      <p:sp>
        <p:nvSpPr>
          <p:cNvPr id="128" name="Google Shape;128;p20"/>
          <p:cNvSpPr txBox="1"/>
          <p:nvPr>
            <p:ph idx="4294967295" type="body"/>
          </p:nvPr>
        </p:nvSpPr>
        <p:spPr>
          <a:xfrm>
            <a:off x="443350" y="3277075"/>
            <a:ext cx="4471500" cy="11997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Walter Washington became the first Home Rule Mayor of Washington, D.C.</a:t>
            </a:r>
            <a:endParaRPr/>
          </a:p>
        </p:txBody>
      </p:sp>
      <p:pic>
        <p:nvPicPr>
          <p:cNvPr id="129" name="Google Shape;129;p20"/>
          <p:cNvPicPr preferRelativeResize="0"/>
          <p:nvPr/>
        </p:nvPicPr>
        <p:blipFill>
          <a:blip r:embed="rId3">
            <a:alphaModFix/>
          </a:blip>
          <a:stretch>
            <a:fillRect/>
          </a:stretch>
        </p:blipFill>
        <p:spPr>
          <a:xfrm>
            <a:off x="5239500" y="1257075"/>
            <a:ext cx="3490750" cy="321970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Express Your Understanding</a:t>
            </a:r>
            <a:endParaRPr sz="3300"/>
          </a:p>
        </p:txBody>
      </p:sp>
      <p:sp>
        <p:nvSpPr>
          <p:cNvPr id="135" name="Google Shape;135;p21"/>
          <p:cNvSpPr/>
          <p:nvPr/>
        </p:nvSpPr>
        <p:spPr>
          <a:xfrm>
            <a:off x="543150" y="1039250"/>
            <a:ext cx="8096100" cy="999000"/>
          </a:xfrm>
          <a:prstGeom prst="wedgeRoundRectCallout">
            <a:avLst>
              <a:gd fmla="val 6057" name="adj1"/>
              <a:gd fmla="val 84028"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2200"/>
              <a:t>With your partner, tell the story of how Washington, D.C. achieved Home Rule using the timeline as a resource.</a:t>
            </a:r>
            <a:endParaRPr sz="2200">
              <a:solidFill>
                <a:srgbClr val="000000"/>
              </a:solidFill>
            </a:endParaRPr>
          </a:p>
        </p:txBody>
      </p:sp>
      <p:pic>
        <p:nvPicPr>
          <p:cNvPr id="136" name="Google Shape;136;p21"/>
          <p:cNvPicPr preferRelativeResize="0"/>
          <p:nvPr/>
        </p:nvPicPr>
        <p:blipFill>
          <a:blip r:embed="rId3">
            <a:alphaModFix/>
          </a:blip>
          <a:stretch>
            <a:fillRect/>
          </a:stretch>
        </p:blipFill>
        <p:spPr>
          <a:xfrm>
            <a:off x="4893403" y="2436450"/>
            <a:ext cx="3745847" cy="2477925"/>
          </a:xfrm>
          <a:prstGeom prst="rect">
            <a:avLst/>
          </a:prstGeom>
          <a:noFill/>
          <a:ln cap="flat" cmpd="sng" w="19050">
            <a:solidFill>
              <a:schemeClr val="dk2"/>
            </a:solidFill>
            <a:prstDash val="solid"/>
            <a:round/>
            <a:headEnd len="sm" w="sm" type="none"/>
            <a:tailEnd len="sm" w="sm" type="none"/>
          </a:ln>
        </p:spPr>
      </p:pic>
      <p:pic>
        <p:nvPicPr>
          <p:cNvPr id="137" name="Google Shape;137;p21"/>
          <p:cNvPicPr preferRelativeResize="0"/>
          <p:nvPr/>
        </p:nvPicPr>
        <p:blipFill>
          <a:blip r:embed="rId4">
            <a:alphaModFix/>
          </a:blip>
          <a:stretch>
            <a:fillRect/>
          </a:stretch>
        </p:blipFill>
        <p:spPr>
          <a:xfrm>
            <a:off x="543150" y="2408250"/>
            <a:ext cx="3292750" cy="24779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rPr lang="en"/>
              <a:t>Let's Review</a:t>
            </a:r>
            <a:endParaRPr/>
          </a:p>
        </p:txBody>
      </p:sp>
      <p:pic>
        <p:nvPicPr>
          <p:cNvPr id="45" name="Google Shape;45;p9"/>
          <p:cNvPicPr preferRelativeResize="0"/>
          <p:nvPr/>
        </p:nvPicPr>
        <p:blipFill rotWithShape="1">
          <a:blip r:embed="rId3">
            <a:alphaModFix/>
          </a:blip>
          <a:srcRect b="0" l="1936" r="1724" t="1351"/>
          <a:stretch/>
        </p:blipFill>
        <p:spPr>
          <a:xfrm>
            <a:off x="5102750" y="448150"/>
            <a:ext cx="3401850" cy="4306226"/>
          </a:xfrm>
          <a:prstGeom prst="rect">
            <a:avLst/>
          </a:prstGeom>
          <a:noFill/>
          <a:ln cap="flat" cmpd="sng" w="19050">
            <a:solidFill>
              <a:schemeClr val="dk2"/>
            </a:solidFill>
            <a:prstDash val="solid"/>
            <a:round/>
            <a:headEnd len="sm" w="sm" type="none"/>
            <a:tailEnd len="sm" w="sm" type="none"/>
          </a:ln>
        </p:spPr>
      </p:pic>
      <p:sp>
        <p:nvSpPr>
          <p:cNvPr id="46" name="Google Shape;46;p9"/>
          <p:cNvSpPr/>
          <p:nvPr/>
        </p:nvSpPr>
        <p:spPr>
          <a:xfrm>
            <a:off x="438475" y="1274300"/>
            <a:ext cx="3849000" cy="2055000"/>
          </a:xfrm>
          <a:prstGeom prst="wedgeRoundRectCallout">
            <a:avLst>
              <a:gd fmla="val 47949" name="adj1"/>
              <a:gd fmla="val 77831"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is Home Rule, and why was Home Rule so important to the residents of Washington?</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Timeline of Home Rule History</a:t>
            </a:r>
            <a:endParaRPr sz="3300"/>
          </a:p>
        </p:txBody>
      </p:sp>
      <p:sp>
        <p:nvSpPr>
          <p:cNvPr id="52" name="Google Shape;52;p10"/>
          <p:cNvSpPr txBox="1"/>
          <p:nvPr>
            <p:ph idx="4294967295" type="body"/>
          </p:nvPr>
        </p:nvSpPr>
        <p:spPr>
          <a:xfrm>
            <a:off x="311700" y="970350"/>
            <a:ext cx="8520600" cy="16014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a:t>A timeline is a way of displaying a list of events in the order they happened</a:t>
            </a:r>
            <a:endParaRPr/>
          </a:p>
          <a:p>
            <a:pPr indent="-381000" lvl="0" marL="457200" rtl="0" algn="l">
              <a:spcBef>
                <a:spcPts val="0"/>
              </a:spcBef>
              <a:spcAft>
                <a:spcPts val="0"/>
              </a:spcAft>
              <a:buSzPts val="2400"/>
              <a:buChar char="●"/>
            </a:pPr>
            <a:r>
              <a:rPr lang="en"/>
              <a:t>Time order is also called chronological order</a:t>
            </a:r>
            <a:endParaRPr/>
          </a:p>
        </p:txBody>
      </p:sp>
      <p:pic>
        <p:nvPicPr>
          <p:cNvPr id="53" name="Google Shape;53;p10"/>
          <p:cNvPicPr preferRelativeResize="0"/>
          <p:nvPr/>
        </p:nvPicPr>
        <p:blipFill>
          <a:blip r:embed="rId3">
            <a:alphaModFix/>
          </a:blip>
          <a:stretch>
            <a:fillRect/>
          </a:stretch>
        </p:blipFill>
        <p:spPr>
          <a:xfrm>
            <a:off x="1101400" y="2636475"/>
            <a:ext cx="6979607" cy="22669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1"/>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Timeline of Home Rule History: 1790</a:t>
            </a:r>
            <a:endParaRPr sz="3300"/>
          </a:p>
        </p:txBody>
      </p:sp>
      <p:sp>
        <p:nvSpPr>
          <p:cNvPr id="59" name="Google Shape;59;p11"/>
          <p:cNvSpPr txBox="1"/>
          <p:nvPr>
            <p:ph idx="4294967295" type="body"/>
          </p:nvPr>
        </p:nvSpPr>
        <p:spPr>
          <a:xfrm>
            <a:off x="311700" y="3238400"/>
            <a:ext cx="4260300" cy="1601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t>City of Washington and the Territory of Columbia were established</a:t>
            </a:r>
            <a:endParaRPr/>
          </a:p>
        </p:txBody>
      </p:sp>
      <p:pic>
        <p:nvPicPr>
          <p:cNvPr id="60" name="Google Shape;60;p11"/>
          <p:cNvPicPr preferRelativeResize="0"/>
          <p:nvPr/>
        </p:nvPicPr>
        <p:blipFill>
          <a:blip r:embed="rId3">
            <a:alphaModFix/>
          </a:blip>
          <a:stretch>
            <a:fillRect/>
          </a:stretch>
        </p:blipFill>
        <p:spPr>
          <a:xfrm>
            <a:off x="970650" y="1115450"/>
            <a:ext cx="2719605" cy="2001463"/>
          </a:xfrm>
          <a:prstGeom prst="rect">
            <a:avLst/>
          </a:prstGeom>
          <a:noFill/>
          <a:ln cap="flat" cmpd="sng" w="19050">
            <a:solidFill>
              <a:schemeClr val="dk2"/>
            </a:solidFill>
            <a:prstDash val="solid"/>
            <a:round/>
            <a:headEnd len="sm" w="sm" type="none"/>
            <a:tailEnd len="sm" w="sm" type="none"/>
          </a:ln>
        </p:spPr>
      </p:pic>
      <p:pic>
        <p:nvPicPr>
          <p:cNvPr id="61" name="Google Shape;61;p11"/>
          <p:cNvPicPr preferRelativeResize="0"/>
          <p:nvPr/>
        </p:nvPicPr>
        <p:blipFill>
          <a:blip r:embed="rId4">
            <a:alphaModFix/>
          </a:blip>
          <a:stretch>
            <a:fillRect/>
          </a:stretch>
        </p:blipFill>
        <p:spPr>
          <a:xfrm>
            <a:off x="5207405" y="1115450"/>
            <a:ext cx="2941119" cy="1970550"/>
          </a:xfrm>
          <a:prstGeom prst="rect">
            <a:avLst/>
          </a:prstGeom>
          <a:noFill/>
          <a:ln cap="flat" cmpd="sng" w="19050">
            <a:solidFill>
              <a:schemeClr val="dk2"/>
            </a:solidFill>
            <a:prstDash val="solid"/>
            <a:round/>
            <a:headEnd len="sm" w="sm" type="none"/>
            <a:tailEnd len="sm" w="sm" type="none"/>
          </a:ln>
        </p:spPr>
      </p:pic>
      <p:sp>
        <p:nvSpPr>
          <p:cNvPr id="62" name="Google Shape;62;p11"/>
          <p:cNvSpPr txBox="1"/>
          <p:nvPr>
            <p:ph idx="4294967295" type="body"/>
          </p:nvPr>
        </p:nvSpPr>
        <p:spPr>
          <a:xfrm>
            <a:off x="4547813" y="3251675"/>
            <a:ext cx="4260300" cy="16014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lang="en"/>
              <a:t>Formed from land that came from Maryland and Virginia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Timeline of Home Rule History: 1800</a:t>
            </a:r>
            <a:endParaRPr sz="3300"/>
          </a:p>
        </p:txBody>
      </p:sp>
      <p:sp>
        <p:nvSpPr>
          <p:cNvPr id="68" name="Google Shape;68;p12"/>
          <p:cNvSpPr txBox="1"/>
          <p:nvPr>
            <p:ph idx="4294967295" type="body"/>
          </p:nvPr>
        </p:nvSpPr>
        <p:spPr>
          <a:xfrm>
            <a:off x="4780174" y="2044125"/>
            <a:ext cx="3942000" cy="16014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Capital of the United States moved from Philadelphia to the City of Washington</a:t>
            </a:r>
            <a:endParaRPr/>
          </a:p>
        </p:txBody>
      </p:sp>
      <p:pic>
        <p:nvPicPr>
          <p:cNvPr id="69" name="Google Shape;69;p12"/>
          <p:cNvPicPr preferRelativeResize="0"/>
          <p:nvPr/>
        </p:nvPicPr>
        <p:blipFill>
          <a:blip r:embed="rId3">
            <a:alphaModFix/>
          </a:blip>
          <a:stretch>
            <a:fillRect/>
          </a:stretch>
        </p:blipFill>
        <p:spPr>
          <a:xfrm>
            <a:off x="429450" y="1627500"/>
            <a:ext cx="4142538" cy="2434649"/>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3"/>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Turn and Talk</a:t>
            </a:r>
            <a:endParaRPr sz="3300"/>
          </a:p>
        </p:txBody>
      </p:sp>
      <p:pic>
        <p:nvPicPr>
          <p:cNvPr id="75" name="Google Shape;75;p13"/>
          <p:cNvPicPr preferRelativeResize="0"/>
          <p:nvPr/>
        </p:nvPicPr>
        <p:blipFill>
          <a:blip r:embed="rId3">
            <a:alphaModFix/>
          </a:blip>
          <a:stretch>
            <a:fillRect/>
          </a:stretch>
        </p:blipFill>
        <p:spPr>
          <a:xfrm>
            <a:off x="5133500" y="963050"/>
            <a:ext cx="3093343" cy="3875650"/>
          </a:xfrm>
          <a:prstGeom prst="rect">
            <a:avLst/>
          </a:prstGeom>
          <a:noFill/>
          <a:ln cap="flat" cmpd="sng" w="19050">
            <a:solidFill>
              <a:schemeClr val="dk2"/>
            </a:solidFill>
            <a:prstDash val="solid"/>
            <a:round/>
            <a:headEnd len="sm" w="sm" type="none"/>
            <a:tailEnd len="sm" w="sm" type="none"/>
          </a:ln>
        </p:spPr>
      </p:pic>
      <p:sp>
        <p:nvSpPr>
          <p:cNvPr id="76" name="Google Shape;76;p13"/>
          <p:cNvSpPr/>
          <p:nvPr/>
        </p:nvSpPr>
        <p:spPr>
          <a:xfrm>
            <a:off x="818100" y="1090975"/>
            <a:ext cx="3753900" cy="2325600"/>
          </a:xfrm>
          <a:prstGeom prst="wedgeRoundRectCallout">
            <a:avLst>
              <a:gd fmla="val -5462" name="adj1"/>
              <a:gd fmla="val 79248" name="adj2"/>
              <a:gd fmla="val 0" name="adj3"/>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solidFill>
                  <a:schemeClr val="dk1"/>
                </a:solidFill>
              </a:rPr>
              <a:t>Why do you think the capital was moved from Philadelphia to the City of Washington?</a:t>
            </a:r>
            <a:endParaRPr sz="2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4"/>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Timeline of Home Rule History: 1802</a:t>
            </a:r>
            <a:endParaRPr sz="3300"/>
          </a:p>
        </p:txBody>
      </p:sp>
      <p:sp>
        <p:nvSpPr>
          <p:cNvPr id="82" name="Google Shape;82;p14"/>
          <p:cNvSpPr txBox="1"/>
          <p:nvPr>
            <p:ph idx="4294967295" type="body"/>
          </p:nvPr>
        </p:nvSpPr>
        <p:spPr>
          <a:xfrm>
            <a:off x="5024200" y="1474300"/>
            <a:ext cx="3804000" cy="108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Citizens protested for self-government</a:t>
            </a:r>
            <a:endParaRPr/>
          </a:p>
        </p:txBody>
      </p:sp>
      <p:pic>
        <p:nvPicPr>
          <p:cNvPr id="83" name="Google Shape;83;p14"/>
          <p:cNvPicPr preferRelativeResize="0"/>
          <p:nvPr/>
        </p:nvPicPr>
        <p:blipFill>
          <a:blip r:embed="rId3">
            <a:alphaModFix/>
          </a:blip>
          <a:stretch>
            <a:fillRect/>
          </a:stretch>
        </p:blipFill>
        <p:spPr>
          <a:xfrm>
            <a:off x="342349" y="1474300"/>
            <a:ext cx="4452176" cy="3161823"/>
          </a:xfrm>
          <a:prstGeom prst="rect">
            <a:avLst/>
          </a:prstGeom>
          <a:noFill/>
          <a:ln cap="flat" cmpd="sng" w="19050">
            <a:solidFill>
              <a:schemeClr val="dk2"/>
            </a:solidFill>
            <a:prstDash val="solid"/>
            <a:round/>
            <a:headEnd len="sm" w="sm" type="none"/>
            <a:tailEnd len="sm" w="sm" type="none"/>
          </a:ln>
        </p:spPr>
      </p:pic>
      <p:sp>
        <p:nvSpPr>
          <p:cNvPr id="84" name="Google Shape;84;p14"/>
          <p:cNvSpPr txBox="1"/>
          <p:nvPr>
            <p:ph idx="4294967295" type="body"/>
          </p:nvPr>
        </p:nvSpPr>
        <p:spPr>
          <a:xfrm>
            <a:off x="5024200" y="3551025"/>
            <a:ext cx="3804000" cy="1085100"/>
          </a:xfrm>
          <a:prstGeom prst="rect">
            <a:avLst/>
          </a:prstGeom>
        </p:spPr>
        <p:txBody>
          <a:bodyPr anchorCtr="0" anchor="ctr" bIns="91425" lIns="91425" spcFirstLastPara="1" rIns="91425" wrap="square" tIns="91425">
            <a:noAutofit/>
          </a:bodyPr>
          <a:lstStyle/>
          <a:p>
            <a:pPr indent="0" lvl="0" marL="0" rtl="0" algn="l">
              <a:spcBef>
                <a:spcPts val="0"/>
              </a:spcBef>
              <a:spcAft>
                <a:spcPts val="1600"/>
              </a:spcAft>
              <a:buNone/>
            </a:pPr>
            <a:r>
              <a:rPr lang="en"/>
              <a:t>President gave the City of Washington a mayor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Timeline of Home Rule History: 1871</a:t>
            </a:r>
            <a:endParaRPr sz="3300"/>
          </a:p>
        </p:txBody>
      </p:sp>
      <p:sp>
        <p:nvSpPr>
          <p:cNvPr id="90" name="Google Shape;90;p15"/>
          <p:cNvSpPr txBox="1"/>
          <p:nvPr>
            <p:ph idx="4294967295" type="body"/>
          </p:nvPr>
        </p:nvSpPr>
        <p:spPr>
          <a:xfrm>
            <a:off x="443350" y="1372075"/>
            <a:ext cx="4471500" cy="3057600"/>
          </a:xfrm>
          <a:prstGeom prst="rect">
            <a:avLst/>
          </a:prstGeom>
        </p:spPr>
        <p:txBody>
          <a:bodyPr anchorCtr="0" anchor="ctr" bIns="91425" lIns="91425" spcFirstLastPara="1" rIns="91425" wrap="square" tIns="91425">
            <a:noAutofit/>
          </a:bodyPr>
          <a:lstStyle/>
          <a:p>
            <a:pPr indent="-381000" lvl="0" marL="457200" rtl="0" algn="l">
              <a:spcBef>
                <a:spcPts val="0"/>
              </a:spcBef>
              <a:spcAft>
                <a:spcPts val="0"/>
              </a:spcAft>
              <a:buSzPts val="2400"/>
              <a:buChar char="●"/>
            </a:pPr>
            <a:r>
              <a:rPr lang="en"/>
              <a:t>The Organic Act of 1871:</a:t>
            </a:r>
            <a:endParaRPr/>
          </a:p>
          <a:p>
            <a:pPr indent="-381000" lvl="1" marL="914400" rtl="0" algn="l">
              <a:spcBef>
                <a:spcPts val="0"/>
              </a:spcBef>
              <a:spcAft>
                <a:spcPts val="0"/>
              </a:spcAft>
              <a:buSzPts val="2400"/>
              <a:buChar char="○"/>
            </a:pPr>
            <a:r>
              <a:rPr lang="en" sz="2400"/>
              <a:t>​​​​​​​Combined Alexandria, Georgetown, and the City of Washington, which would become the District of Columbia</a:t>
            </a:r>
            <a:endParaRPr sz="2400"/>
          </a:p>
        </p:txBody>
      </p:sp>
      <p:pic>
        <p:nvPicPr>
          <p:cNvPr id="91" name="Google Shape;91;p15"/>
          <p:cNvPicPr preferRelativeResize="0"/>
          <p:nvPr/>
        </p:nvPicPr>
        <p:blipFill>
          <a:blip r:embed="rId3">
            <a:alphaModFix/>
          </a:blip>
          <a:stretch>
            <a:fillRect/>
          </a:stretch>
        </p:blipFill>
        <p:spPr>
          <a:xfrm>
            <a:off x="5588100" y="963050"/>
            <a:ext cx="2944114" cy="3875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296700" y="270350"/>
            <a:ext cx="8589000" cy="692700"/>
          </a:xfrm>
          <a:prstGeom prst="rect">
            <a:avLst/>
          </a:prstGeom>
        </p:spPr>
        <p:txBody>
          <a:bodyPr anchorCtr="0" anchor="ctr" bIns="91425" lIns="91425" spcFirstLastPara="1" rIns="91425" wrap="square" tIns="91425">
            <a:spAutoFit/>
          </a:bodyPr>
          <a:lstStyle/>
          <a:p>
            <a:pPr indent="0" lvl="0" marL="0" rtl="0" algn="l">
              <a:spcBef>
                <a:spcPts val="0"/>
              </a:spcBef>
              <a:spcAft>
                <a:spcPts val="0"/>
              </a:spcAft>
              <a:buNone/>
            </a:pPr>
            <a:r>
              <a:rPr lang="en" sz="3300"/>
              <a:t>Turn and Talk</a:t>
            </a:r>
            <a:endParaRPr sz="3300"/>
          </a:p>
        </p:txBody>
      </p:sp>
      <p:sp>
        <p:nvSpPr>
          <p:cNvPr id="97" name="Google Shape;97;p16"/>
          <p:cNvSpPr/>
          <p:nvPr/>
        </p:nvSpPr>
        <p:spPr>
          <a:xfrm>
            <a:off x="5124650" y="1169225"/>
            <a:ext cx="3453000" cy="2261700"/>
          </a:xfrm>
          <a:prstGeom prst="wedgeRoundRectCallout">
            <a:avLst>
              <a:gd fmla="val -52079" name="adj1"/>
              <a:gd fmla="val 86172"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Why did the citizens of Washington, D.C. push for self-government?</a:t>
            </a:r>
            <a:endParaRPr sz="2200"/>
          </a:p>
        </p:txBody>
      </p:sp>
      <p:pic>
        <p:nvPicPr>
          <p:cNvPr id="98" name="Google Shape;98;p16"/>
          <p:cNvPicPr preferRelativeResize="0"/>
          <p:nvPr/>
        </p:nvPicPr>
        <p:blipFill>
          <a:blip r:embed="rId3">
            <a:alphaModFix/>
          </a:blip>
          <a:stretch>
            <a:fillRect/>
          </a:stretch>
        </p:blipFill>
        <p:spPr>
          <a:xfrm>
            <a:off x="827075" y="963050"/>
            <a:ext cx="3068954" cy="3875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