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Helvetica Neue"/>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HelveticaNeue-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bold.fntdata"/><Relationship Id="rId6" Type="http://schemas.openxmlformats.org/officeDocument/2006/relationships/slide" Target="slides/slide1.xml"/><Relationship Id="rId18" Type="http://schemas.openxmlformats.org/officeDocument/2006/relationships/font" Target="fonts/HelveticaNeue-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VKS_pftBnTn6Cd7T9SBFj5R1z4cWUC3n/view?usp=sharing" TargetMode="External"/><Relationship Id="rId3" Type="http://schemas.openxmlformats.org/officeDocument/2006/relationships/hyperlink" Target="https://drive.google.com/file/d/1L9z8VAqssa-HmEeuT-IID8rXOPX22jdV/view?usp=sharing" TargetMode="External"/><Relationship Id="rId4" Type="http://schemas.openxmlformats.org/officeDocument/2006/relationships/hyperlink" Target="https://drive.google.com/file/d/1iEkYTl5jCI1gxRLl3rQv0WiOtmlUXYLa/view?usp=sharing" TargetMode="External"/><Relationship Id="rId5" Type="http://schemas.openxmlformats.org/officeDocument/2006/relationships/hyperlink" Target="https://drive.google.com/file/d/1JO-xZgJq-l5ipkEsBkB-das4RHATGzYR/view?usp=sharing" TargetMode="External"/><Relationship Id="rId6" Type="http://schemas.openxmlformats.org/officeDocument/2006/relationships/hyperlink" Target="https://drive.google.com/file/d/15nkSs6sO5KsnU2QJn3TQbvDvwXYIHcHN/view?usp=sharing" TargetMode="External"/><Relationship Id="rId7" Type="http://schemas.openxmlformats.org/officeDocument/2006/relationships/hyperlink" Target="https://drive.google.com/file/d/1ekMk8YtLwomuV-Id4VQPI633uaPC3mxA/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953?solr_nav%5Bid%5D=1ce37897e0d2496f248a&amp;solr_nav%5Bpage%5D=1&amp;solr_nav%5Boffset%5D=17"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911?solr_nav%5Bid%5D=0ad72323bef8452b2e75&amp;solr_nav%5Bpage%5D=1&amp;solr_nav%5Boffset%5D=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2067?solr_nav%5Bid%5D=317fb08adf545784ff37&amp;solr_nav%5Bpage%5D=0&amp;solr_nav%5Boffset%5D=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29076?solr_nav%5Bid%5D=4295530fca7698dce99c&amp;solr_nav%5Bpage%5D=1&amp;solr_nav%5Boffset%5D=9"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2"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71907?solr_nav%5Bid%5D=049c98c7c8c3834c4232&amp;solr_nav%5Bpage%5D=0&amp;solr_nav%5Boffset%5D=19"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lipart-library.com/clipart/student-conversation-cliparts_19.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22?solr_nav%5Bid%5D=a21abefb15fdabb94dd2&amp;solr_nav%5Bpage%5D=0&amp;solr_nav%5Boffset%5D=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1?solr_nav%5Bid%5D=30a6a7593b5ae41c6638&amp;solr_nav%5Bpage%5D=1&amp;solr_nav%5Boffset%5D=12"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7"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This lesson focuses on the District of Columbia Home Rule Act of 1973 and its passing.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how the Home Rule Act provided Washington, D.C. with greater autonomy.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identify the restrictions that were held in place after the Home Rule Act of 1973 was passed.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Vocabulary Log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Vocabulary Log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Home Rule T-Chart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Home Rule T-Chart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6"/>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7"/>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Use information gained from illustrations (e.g., maps, photographs) and the words in a text to demonstrate understanding of the text (e.g., where, when, why, and how key events occur).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RI.3.4: Determine the meaning of general academic and domain-specific words and phrases in a text relevant to a </a:t>
            </a:r>
            <a:r>
              <a:rPr i="1" lang="en">
                <a:solidFill>
                  <a:schemeClr val="dk1"/>
                </a:solidFill>
              </a:rPr>
              <a:t>grade 3 topic or subject area</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 Students understand the basic structure of the Washington, D.C. government.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3.2.1: Describe its duties, organizational structures, and functions.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3.2.2: Explain why it is necessary for communities to have governments (e.g., governments provide order and protect rights).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D2.Civ.3.3-5. Examine the origins and purposes of rules, laws, and key U.S. constitutional provisions.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D2.Civ.4.3-5. Explain how groups of people make rules to create responsibilities and protect freedoms.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D2.Civ.5.3-5. Explain the origins, functions, and structure of different systems of government, including those created by the U.S. and state constitutions.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663068ca4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e663068ca4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“Unfortunately, some restrictions were still held in place after the Home Rule Act of 1973 was passed. The District Council could pass laws, but only if they also had the approval of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could also determine their own budget, or how they would spend money for the district. However, this budget also needed to be approved by Congress.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Even though Washington, D.C. had moved a few steps closer, they were still lacking what they needed to truly self-govern."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bullet notes on their Home Rule T-Chart in the “Restrictions Remain” column.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New laws still needed approval of Congress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Budget needed approval of Congress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Supporters at the Home Rule Day rally</a:t>
            </a:r>
            <a:r>
              <a:rPr lang="en"/>
              <a:t>. Evening Star (Washington, D.C.). Washington Star Photograph Collection. DC Public Library.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e663068ca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e663068ca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“How did the Home Rule Act of 1973 move Washington, D.C. closer to self-governance? In what ways did the Home Rule Act of 1973 continue to restrict the citizens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Home Rule Act of 1973 moved Washington, D.C. toward self-governance by giving the district the power to elect a mayor and elect a district council. The Home Rule Act also gave the newly formed District Council the ability to pass local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Home Rule Act of 1973 continued to restrict the citizens of Washington, D.C. by requiring Congressional approval for the District’s budget and for new laws.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Solidarity Day protesters on steps of Lincoln Memorial</a:t>
            </a:r>
            <a:r>
              <a:rPr lang="en"/>
              <a:t>. Crain, Darrell C., 1910-1995. Darrell C. Crain, Jr. Photograph Collection. DC Public Library.</a:t>
            </a:r>
            <a:r>
              <a:rPr lang="en"/>
              <a:t>Library.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663068ca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663068ca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a copy of the Exit Ticket (blank).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are asked to complete a quick-write to the following question: "What impact did the Home Rule Act of 1973 have on self-governance for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Woman protests for Home Rule outside of White House</a:t>
            </a:r>
            <a:r>
              <a:rPr lang="en"/>
              <a:t>. Crain, Darrell C., 1910-1995. Darrell C. Crain, Jr. Photograph Collection. DC Public Library.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“Why is it important for people to have a say in how their government works?”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important for people to have a say in their government so that citizens have a voice in the issues that impact their lives.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also important because it provides citizens with an opportunity to represent themselves and speak up for what they believe in.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United States is a democracy.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Democracy means “rule by the people” and in order to have democracy, the people need to have a say in how the government is run.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Bicentennial crowd by Washington Monument</a:t>
            </a:r>
            <a:r>
              <a:rPr lang="en"/>
              <a:t>. Crain, Darrell C., 1910-1995. Darrell C. Crain, Jr. Photograph Collection. DC Public Library.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663068ca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663068ca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“When we talk about people having a say in how their government works, we are talking about 'self-governance.' Self-governance gives the people in a group or community control over decisions. This is democracy.”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the Vocabulary Log (blank).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Self-governance</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giving the people in a group or community control over decisions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Vocabulary Log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Public Library Board of Trustees name Martin Luther King Jr. Memorial Library</a:t>
            </a:r>
            <a:r>
              <a:rPr lang="en"/>
              <a:t>. DC Public Library, Special Collections, DC Public Library Archives - MLK Library ca 1972. DC Public Library.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663068ca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663068ca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“Self-governance is important for many reasons. First of all, it gives citizens a role in decision-making. Citizens can come together to make decisions that will benefit their communities.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Additionally, self-governance gives citizens the right and ability to govern themselves.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Finally, self-governance gives citizens a voice in the issues that impact their lives. Rather than having choices made for them, citizens can represent themselves and speak up for what they believe in.”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WUL Prep students at a home rule rally</a:t>
            </a:r>
            <a:r>
              <a:rPr lang="en"/>
              <a:t>. Evening Star (Washington, D.C.) Washington State Photograph Collection. DC Public Library.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663068ca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663068ca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“Washington, D.C. serves a special role in the United States as the nation’s capital. According to the Constitution, the nation's capital city must be in a district, not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also allows Congress to govern the capital city, the District of Columbia. This means that self-governance did not exist in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Woman protesting for Home Rule outside of White House</a:t>
            </a:r>
            <a:r>
              <a:rPr lang="en"/>
              <a:t>. Crain, Darrell C., 1910-1995. Darrell C. Crain, Jr. Photograph Collection. DC Public Library.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e663068c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e663068c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“How do you think a lack of self-governance impacted the citizens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with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Residents may have felt powerless.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may have felt frustrated because they could not control how their own city was governed.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Conversation Clipart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663068ca4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e663068ca4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“Many people in Washington, D.C. refused to accept their lack of self-governance.They wanted the same rights that people in other states had, even though the federal government was in their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Many protests for the right to self-govern took place in Washington, D.C. Washingtonians wanted the right to govern themselves instead of allowing Congress to make decisions for them. They wanted home rule. Home rule is the government of a region by its own citizens.”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definition on the Vocabulary Log next to the term.</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Home rule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government of a region by its own citizens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Home rule for Washington, D.C. poster</a:t>
            </a:r>
            <a:r>
              <a:rPr lang="en"/>
              <a:t>. Washingtoniana Ephemera Collection. DC Public Library.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663068ca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663068ca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“Walter Fauntroy, a United States Congressman, led the citizens of Washington, D.C. and fought tirelessly for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persistence and hard work of Washington, D.C. paid off. On December 24, 1973, President Richard Nixon signed the District of Columbia Home Rule Act into law.”</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Reverend Walter Fauntroy flashes V for victory</a:t>
            </a:r>
            <a:r>
              <a:rPr lang="en"/>
              <a:t>. Evening Star (Washington, D.C.). Washington Star Photograph Collection. DC Public Library.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663068ca4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e663068ca4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“With the Home Rule Act of 1973, the citizens of Washington, D.C. gained certain powers. Washington, D.C. now had the right to elect a mayor. Walter Washington became the first mayor of Washington,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also had the right to elect a district council. A council is a group of people elected to manage a city or district. This council had the ability to pass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These were all steps in the right direction for self-governance.”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a copy of the Home Rule T-Chart (blank).</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students to record the following bullet notes on their Home Rule T-Chart in the “Moving Toward Self-Governance” column.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Elect a Mayor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Elect a District Council</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District Council can pass local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the Home Rule T-Chart (completed) handout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Walter and Bennetta Washington celebrate on election night</a:t>
            </a:r>
            <a:r>
              <a:rPr lang="en"/>
              <a:t>. Evening Star (Washington, D.C.). Washington Star Photograph Collection. DC Public Library.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31325" y="1652100"/>
            <a:ext cx="4006500" cy="1839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What is D.C. Home Rule?</a:t>
            </a:r>
            <a:endParaRPr sz="5000"/>
          </a:p>
        </p:txBody>
      </p:sp>
      <p:sp>
        <p:nvSpPr>
          <p:cNvPr id="38" name="Google Shape;38;p8"/>
          <p:cNvSpPr txBox="1"/>
          <p:nvPr/>
        </p:nvSpPr>
        <p:spPr>
          <a:xfrm>
            <a:off x="1034921" y="4249525"/>
            <a:ext cx="27993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3</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696375" y="1230174"/>
            <a:ext cx="4090425" cy="2683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Remaining Restrictions</a:t>
            </a:r>
            <a:endParaRPr/>
          </a:p>
        </p:txBody>
      </p:sp>
      <p:sp>
        <p:nvSpPr>
          <p:cNvPr id="102" name="Google Shape;102;p17"/>
          <p:cNvSpPr txBox="1"/>
          <p:nvPr/>
        </p:nvSpPr>
        <p:spPr>
          <a:xfrm>
            <a:off x="464100" y="1080063"/>
            <a:ext cx="46335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Some restrictions were still held in place after the Home Rule Act of 1973 was passed</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 District's new laws still needed approval of Congress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 District's budget needed approval of Congress</a:t>
            </a:r>
            <a:endParaRPr sz="2400">
              <a:solidFill>
                <a:srgbClr val="005C66"/>
              </a:solidFill>
              <a:latin typeface="Helvetica Neue"/>
              <a:ea typeface="Helvetica Neue"/>
              <a:cs typeface="Helvetica Neue"/>
              <a:sym typeface="Helvetica Neue"/>
            </a:endParaRPr>
          </a:p>
        </p:txBody>
      </p:sp>
      <p:pic>
        <p:nvPicPr>
          <p:cNvPr id="103" name="Google Shape;103;p17"/>
          <p:cNvPicPr preferRelativeResize="0"/>
          <p:nvPr/>
        </p:nvPicPr>
        <p:blipFill rotWithShape="1">
          <a:blip r:embed="rId3">
            <a:alphaModFix/>
          </a:blip>
          <a:srcRect b="0" l="1671" r="0" t="1468"/>
          <a:stretch/>
        </p:blipFill>
        <p:spPr>
          <a:xfrm>
            <a:off x="5530525" y="849425"/>
            <a:ext cx="3090775" cy="3930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109" name="Google Shape;109;p18"/>
          <p:cNvSpPr txBox="1"/>
          <p:nvPr/>
        </p:nvSpPr>
        <p:spPr>
          <a:xfrm>
            <a:off x="5132100" y="849425"/>
            <a:ext cx="3624000" cy="40281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How did the Home Rule Act of 1973 move Washington, D.C. closer to self-governance?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In what ways did the Home Rule Act of 1973 continue to restrict the citizens of Washington, D.C.?</a:t>
            </a:r>
            <a:endParaRPr sz="2200">
              <a:solidFill>
                <a:srgbClr val="005C66"/>
              </a:solidFill>
              <a:latin typeface="Helvetica Neue"/>
              <a:ea typeface="Helvetica Neue"/>
              <a:cs typeface="Helvetica Neue"/>
              <a:sym typeface="Helvetica Neue"/>
            </a:endParaRPr>
          </a:p>
        </p:txBody>
      </p:sp>
      <p:pic>
        <p:nvPicPr>
          <p:cNvPr id="110" name="Google Shape;110;p18"/>
          <p:cNvPicPr preferRelativeResize="0"/>
          <p:nvPr/>
        </p:nvPicPr>
        <p:blipFill>
          <a:blip r:embed="rId3">
            <a:alphaModFix/>
          </a:blip>
          <a:stretch>
            <a:fillRect/>
          </a:stretch>
        </p:blipFill>
        <p:spPr>
          <a:xfrm>
            <a:off x="455150" y="1242313"/>
            <a:ext cx="4307975" cy="3242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6" name="Google Shape;116;p19"/>
          <p:cNvSpPr/>
          <p:nvPr/>
        </p:nvSpPr>
        <p:spPr>
          <a:xfrm>
            <a:off x="448875" y="1229825"/>
            <a:ext cx="3255600" cy="2135100"/>
          </a:xfrm>
          <a:prstGeom prst="wedgeRoundRectCallout">
            <a:avLst>
              <a:gd fmla="val 39216" name="adj1"/>
              <a:gd fmla="val 69190"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What impact did the Home Rule Act of 1973 have on self-governance for Washington, D.C.?</a:t>
            </a:r>
            <a:endParaRPr sz="2200">
              <a:solidFill>
                <a:srgbClr val="000000"/>
              </a:solidFill>
            </a:endParaRPr>
          </a:p>
        </p:txBody>
      </p:sp>
      <p:pic>
        <p:nvPicPr>
          <p:cNvPr id="117" name="Google Shape;117;p19"/>
          <p:cNvPicPr preferRelativeResize="0"/>
          <p:nvPr/>
        </p:nvPicPr>
        <p:blipFill>
          <a:blip r:embed="rId3">
            <a:alphaModFix/>
          </a:blip>
          <a:stretch>
            <a:fillRect/>
          </a:stretch>
        </p:blipFill>
        <p:spPr>
          <a:xfrm>
            <a:off x="3926400" y="1536174"/>
            <a:ext cx="4803475" cy="32858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p:nvPr/>
        </p:nvSpPr>
        <p:spPr>
          <a:xfrm>
            <a:off x="5559550" y="703125"/>
            <a:ext cx="3174900" cy="2889900"/>
          </a:xfrm>
          <a:prstGeom prst="wedgeRoundRectCallout">
            <a:avLst>
              <a:gd fmla="val 5298" name="adj1"/>
              <a:gd fmla="val 62359"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2400"/>
              <a:t>Why is it important for citizens to have a say in how their government works?</a:t>
            </a:r>
            <a:endParaRPr b="1" sz="2400"/>
          </a:p>
        </p:txBody>
      </p:sp>
      <p:pic>
        <p:nvPicPr>
          <p:cNvPr id="46" name="Google Shape;46;p9"/>
          <p:cNvPicPr preferRelativeResize="0"/>
          <p:nvPr/>
        </p:nvPicPr>
        <p:blipFill>
          <a:blip r:embed="rId3">
            <a:alphaModFix/>
          </a:blip>
          <a:stretch>
            <a:fillRect/>
          </a:stretch>
        </p:blipFill>
        <p:spPr>
          <a:xfrm>
            <a:off x="516600" y="1469175"/>
            <a:ext cx="4671050" cy="32125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Self-Governance</a:t>
            </a:r>
            <a:endParaRPr/>
          </a:p>
        </p:txBody>
      </p:sp>
      <p:sp>
        <p:nvSpPr>
          <p:cNvPr id="52" name="Google Shape;52;p10"/>
          <p:cNvSpPr txBox="1"/>
          <p:nvPr/>
        </p:nvSpPr>
        <p:spPr>
          <a:xfrm>
            <a:off x="826650" y="965625"/>
            <a:ext cx="7490700" cy="9126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200"/>
              <a:t>Self-governance</a:t>
            </a:r>
            <a:r>
              <a:rPr lang="en" sz="2200"/>
              <a:t>: giving the people in a group or community control over decisions</a:t>
            </a:r>
            <a:endParaRPr sz="2200"/>
          </a:p>
        </p:txBody>
      </p:sp>
      <p:pic>
        <p:nvPicPr>
          <p:cNvPr id="53" name="Google Shape;53;p10"/>
          <p:cNvPicPr preferRelativeResize="0"/>
          <p:nvPr/>
        </p:nvPicPr>
        <p:blipFill>
          <a:blip r:embed="rId3">
            <a:alphaModFix/>
          </a:blip>
          <a:stretch>
            <a:fillRect/>
          </a:stretch>
        </p:blipFill>
        <p:spPr>
          <a:xfrm>
            <a:off x="2476700" y="2031525"/>
            <a:ext cx="4190600" cy="2826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Why is Self-Governance Important?</a:t>
            </a:r>
            <a:endParaRPr/>
          </a:p>
        </p:txBody>
      </p:sp>
      <p:pic>
        <p:nvPicPr>
          <p:cNvPr id="59" name="Google Shape;59;p11"/>
          <p:cNvPicPr preferRelativeResize="0"/>
          <p:nvPr/>
        </p:nvPicPr>
        <p:blipFill rotWithShape="1">
          <a:blip r:embed="rId3">
            <a:alphaModFix/>
          </a:blip>
          <a:srcRect b="0" l="0" r="0" t="1623"/>
          <a:stretch/>
        </p:blipFill>
        <p:spPr>
          <a:xfrm>
            <a:off x="5650300" y="1313875"/>
            <a:ext cx="3004275" cy="3370000"/>
          </a:xfrm>
          <a:prstGeom prst="rect">
            <a:avLst/>
          </a:prstGeom>
          <a:noFill/>
          <a:ln cap="flat" cmpd="sng" w="19050">
            <a:solidFill>
              <a:schemeClr val="dk2"/>
            </a:solidFill>
            <a:prstDash val="solid"/>
            <a:round/>
            <a:headEnd len="sm" w="sm" type="none"/>
            <a:tailEnd len="sm" w="sm" type="none"/>
          </a:ln>
        </p:spPr>
      </p:pic>
      <p:sp>
        <p:nvSpPr>
          <p:cNvPr id="60" name="Google Shape;60;p11"/>
          <p:cNvSpPr txBox="1"/>
          <p:nvPr/>
        </p:nvSpPr>
        <p:spPr>
          <a:xfrm>
            <a:off x="508875" y="1207050"/>
            <a:ext cx="47727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Gives citizens a role in decision-making</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Gives members of a community the right and ability to make the rules of daily life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Gives citizens a voice in the issues that impact their lives</a:t>
            </a:r>
            <a:endParaRPr sz="2400">
              <a:solidFill>
                <a:srgbClr val="005C66"/>
              </a:solidFill>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Congress and Washington, D.C.</a:t>
            </a:r>
            <a:endParaRPr/>
          </a:p>
        </p:txBody>
      </p:sp>
      <p:sp>
        <p:nvSpPr>
          <p:cNvPr id="66" name="Google Shape;66;p12"/>
          <p:cNvSpPr txBox="1"/>
          <p:nvPr/>
        </p:nvSpPr>
        <p:spPr>
          <a:xfrm>
            <a:off x="4260000" y="1173138"/>
            <a:ext cx="45723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Washington, D.C. was founded as a district</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 Constitution said Washington, D.C. would be governed by Congress</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 citizens of Washington, D.C. do not have the freedom of self-governance</a:t>
            </a:r>
            <a:endParaRPr sz="2400">
              <a:solidFill>
                <a:srgbClr val="005C66"/>
              </a:solidFill>
              <a:latin typeface="Helvetica Neue"/>
              <a:ea typeface="Helvetica Neue"/>
              <a:cs typeface="Helvetica Neue"/>
              <a:sym typeface="Helvetica Neue"/>
            </a:endParaRPr>
          </a:p>
        </p:txBody>
      </p:sp>
      <p:pic>
        <p:nvPicPr>
          <p:cNvPr id="67" name="Google Shape;67;p12"/>
          <p:cNvPicPr preferRelativeResize="0"/>
          <p:nvPr/>
        </p:nvPicPr>
        <p:blipFill rotWithShape="1">
          <a:blip r:embed="rId3">
            <a:alphaModFix/>
          </a:blip>
          <a:srcRect b="0" l="0" r="0" t="1768"/>
          <a:stretch/>
        </p:blipFill>
        <p:spPr>
          <a:xfrm>
            <a:off x="504925" y="1130550"/>
            <a:ext cx="3482925" cy="36794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73" name="Google Shape;73;p13"/>
          <p:cNvSpPr txBox="1"/>
          <p:nvPr/>
        </p:nvSpPr>
        <p:spPr>
          <a:xfrm>
            <a:off x="734075" y="1867850"/>
            <a:ext cx="3620700" cy="182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2400">
                <a:solidFill>
                  <a:srgbClr val="005C66"/>
                </a:solidFill>
                <a:latin typeface="Helvetica Neue"/>
                <a:ea typeface="Helvetica Neue"/>
                <a:cs typeface="Helvetica Neue"/>
                <a:sym typeface="Helvetica Neue"/>
              </a:rPr>
              <a:t>How did the lack of self-governance impact the citizens of Washington, D.C.?</a:t>
            </a:r>
            <a:endParaRPr sz="2400">
              <a:solidFill>
                <a:srgbClr val="005C66"/>
              </a:solidFill>
              <a:latin typeface="Helvetica Neue"/>
              <a:ea typeface="Helvetica Neue"/>
              <a:cs typeface="Helvetica Neue"/>
              <a:sym typeface="Helvetica Neue"/>
            </a:endParaRPr>
          </a:p>
        </p:txBody>
      </p:sp>
      <p:pic>
        <p:nvPicPr>
          <p:cNvPr id="74" name="Google Shape;74;p13"/>
          <p:cNvPicPr preferRelativeResize="0"/>
          <p:nvPr/>
        </p:nvPicPr>
        <p:blipFill>
          <a:blip r:embed="rId3">
            <a:alphaModFix/>
          </a:blip>
          <a:stretch>
            <a:fillRect/>
          </a:stretch>
        </p:blipFill>
        <p:spPr>
          <a:xfrm>
            <a:off x="4861375" y="1169800"/>
            <a:ext cx="3620602" cy="322459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Impact on Washingtonians</a:t>
            </a:r>
            <a:endParaRPr/>
          </a:p>
        </p:txBody>
      </p:sp>
      <p:sp>
        <p:nvSpPr>
          <p:cNvPr id="80" name="Google Shape;80;p14"/>
          <p:cNvSpPr txBox="1"/>
          <p:nvPr/>
        </p:nvSpPr>
        <p:spPr>
          <a:xfrm>
            <a:off x="3862500" y="1173163"/>
            <a:ext cx="49698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D.C. wanted the right to self-govern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 citizens did not want Congress making decisions for them</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They protested for home rule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Home rule is the government of a region by its own citizens</a:t>
            </a:r>
            <a:endParaRPr sz="2400">
              <a:solidFill>
                <a:srgbClr val="005C66"/>
              </a:solidFill>
              <a:latin typeface="Helvetica Neue"/>
              <a:ea typeface="Helvetica Neue"/>
              <a:cs typeface="Helvetica Neue"/>
              <a:sym typeface="Helvetica Neue"/>
            </a:endParaRPr>
          </a:p>
        </p:txBody>
      </p:sp>
      <p:pic>
        <p:nvPicPr>
          <p:cNvPr id="81" name="Google Shape;81;p14"/>
          <p:cNvPicPr preferRelativeResize="0"/>
          <p:nvPr/>
        </p:nvPicPr>
        <p:blipFill>
          <a:blip r:embed="rId3">
            <a:alphaModFix/>
          </a:blip>
          <a:stretch>
            <a:fillRect/>
          </a:stretch>
        </p:blipFill>
        <p:spPr>
          <a:xfrm>
            <a:off x="779849" y="1059785"/>
            <a:ext cx="2550575" cy="3754766"/>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Home Rule Act passed</a:t>
            </a:r>
            <a:endParaRPr/>
          </a:p>
        </p:txBody>
      </p:sp>
      <p:sp>
        <p:nvSpPr>
          <p:cNvPr id="87" name="Google Shape;87;p15"/>
          <p:cNvSpPr txBox="1"/>
          <p:nvPr/>
        </p:nvSpPr>
        <p:spPr>
          <a:xfrm>
            <a:off x="152775" y="977600"/>
            <a:ext cx="50997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Congressman Walter Fauntroy led the efforts to gain home rule.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The District of Columbia Home Rule Act became a United States federal law on December 24, 1973.</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President Richard Nixon signed the Home Rule Act into law.</a:t>
            </a:r>
            <a:endParaRPr sz="2400">
              <a:solidFill>
                <a:srgbClr val="005C66"/>
              </a:solidFill>
              <a:latin typeface="Helvetica Neue"/>
              <a:ea typeface="Helvetica Neue"/>
              <a:cs typeface="Helvetica Neue"/>
              <a:sym typeface="Helvetica Neue"/>
            </a:endParaRPr>
          </a:p>
        </p:txBody>
      </p:sp>
      <p:pic>
        <p:nvPicPr>
          <p:cNvPr id="88" name="Google Shape;88;p15"/>
          <p:cNvPicPr preferRelativeResize="0"/>
          <p:nvPr/>
        </p:nvPicPr>
        <p:blipFill>
          <a:blip r:embed="rId3">
            <a:alphaModFix/>
          </a:blip>
          <a:stretch>
            <a:fillRect/>
          </a:stretch>
        </p:blipFill>
        <p:spPr>
          <a:xfrm>
            <a:off x="5404800" y="1146050"/>
            <a:ext cx="3427500" cy="335955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Moving Toward Self-Governance</a:t>
            </a:r>
            <a:endParaRPr/>
          </a:p>
        </p:txBody>
      </p:sp>
      <p:sp>
        <p:nvSpPr>
          <p:cNvPr id="94" name="Google Shape;94;p16"/>
          <p:cNvSpPr txBox="1"/>
          <p:nvPr/>
        </p:nvSpPr>
        <p:spPr>
          <a:xfrm>
            <a:off x="5208300" y="2045075"/>
            <a:ext cx="3624000" cy="1691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Elect a Mayor</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Elect a District Council</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District Council can pass local laws</a:t>
            </a:r>
            <a:endParaRPr sz="2200">
              <a:solidFill>
                <a:srgbClr val="005C66"/>
              </a:solidFill>
              <a:latin typeface="Helvetica Neue"/>
              <a:ea typeface="Helvetica Neue"/>
              <a:cs typeface="Helvetica Neue"/>
              <a:sym typeface="Helvetica Neue"/>
            </a:endParaRPr>
          </a:p>
        </p:txBody>
      </p:sp>
      <p:sp>
        <p:nvSpPr>
          <p:cNvPr id="95" name="Google Shape;95;p16"/>
          <p:cNvSpPr txBox="1"/>
          <p:nvPr/>
        </p:nvSpPr>
        <p:spPr>
          <a:xfrm>
            <a:off x="311700" y="849425"/>
            <a:ext cx="85206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The Home Rule Act of 1973 gave certain powers to Washington, D.C.</a:t>
            </a:r>
            <a:endParaRPr b="1" sz="2400">
              <a:solidFill>
                <a:srgbClr val="005C66"/>
              </a:solidFill>
              <a:latin typeface="Helvetica Neue"/>
              <a:ea typeface="Helvetica Neue"/>
              <a:cs typeface="Helvetica Neue"/>
              <a:sym typeface="Helvetica Neue"/>
            </a:endParaRPr>
          </a:p>
        </p:txBody>
      </p:sp>
      <p:pic>
        <p:nvPicPr>
          <p:cNvPr id="96" name="Google Shape;96;p16"/>
          <p:cNvPicPr preferRelativeResize="0"/>
          <p:nvPr/>
        </p:nvPicPr>
        <p:blipFill>
          <a:blip r:embed="rId3">
            <a:alphaModFix/>
          </a:blip>
          <a:stretch>
            <a:fillRect/>
          </a:stretch>
        </p:blipFill>
        <p:spPr>
          <a:xfrm>
            <a:off x="590625" y="1886850"/>
            <a:ext cx="4261600" cy="28973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