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Helvetica Neue"/>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HelveticaNeue-regular.fntdata"/><Relationship Id="rId11" Type="http://schemas.openxmlformats.org/officeDocument/2006/relationships/slide" Target="slides/slide6.xml"/><Relationship Id="rId22" Type="http://schemas.openxmlformats.org/officeDocument/2006/relationships/font" Target="fonts/HelveticaNeue-italic.fntdata"/><Relationship Id="rId10" Type="http://schemas.openxmlformats.org/officeDocument/2006/relationships/slide" Target="slides/slide5.xml"/><Relationship Id="rId21" Type="http://schemas.openxmlformats.org/officeDocument/2006/relationships/font" Target="fonts/HelveticaNeue-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HelveticaNeue-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file/d/1z9EsYhx5ASvbHen7lDzWKK4h6kUYhROo/view?usp=sharing" TargetMode="External"/><Relationship Id="rId3" Type="http://schemas.openxmlformats.org/officeDocument/2006/relationships/hyperlink" Target="https://drive.google.com/file/d/1iakZup3DUuVh0xMAldTukw105t3DV2Hv/view?usp=sharing" TargetMode="External"/><Relationship Id="rId4" Type="http://schemas.openxmlformats.org/officeDocument/2006/relationships/hyperlink" Target="https://drive.google.com/file/d/1frTl8C1IIEH2Lw-EZUdFWVB8nr83fgJi/view?usp=sharing" TargetMode="External"/><Relationship Id="rId5" Type="http://schemas.openxmlformats.org/officeDocument/2006/relationships/hyperlink" Target="https://drive.google.com/file/d/1xq1FR4TSqu1HT9vVcsUnMjyS-xDfDhU5/view?usp=sharing" TargetMode="External"/><Relationship Id="rId6" Type="http://schemas.openxmlformats.org/officeDocument/2006/relationships/hyperlink" Target="https://drive.google.com/file/d/1NBDI5IG8ElluP-lzR8jjZ6gV9yuGog7S/view?usp=sharing" TargetMode="External"/><Relationship Id="rId7" Type="http://schemas.openxmlformats.org/officeDocument/2006/relationships/hyperlink" Target="https://drive.google.com/file/d/1qBr-TKRfK0aa9QJwzU1ySCk3LB6rv5oW/view?usp=sharing"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ommons.wikimedia.org/wiki/File:Scene_at_the_Signing_of_the_Constitution_of_the_United_States.jpg"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ommons.wikimedia.org/wiki/File:Signing_of_the_Constitution_by_Albert_Herter_-_Wisconsin_Supreme_Court_-_DSC03179.JPG"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ommons.wikimedia.org/wiki/File:Benjamin_Franklin_1767.jpg"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gdc.dclibrary.org/islandora/object/dcplislandora%3A186?solr_nav%5Bid%5D=c351cf475f35355df8fd&amp;solr_nav%5Bpage%5D=0&amp;solr_nav%5Boffset%5D=0"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ommons.wikimedia.org/wiki/File:Scene_at_the_Signing_of_the_Constitution_of_the_United_States.jpg"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gdc.dclibrary.org/islandora/object/dcplislandora%3A118026?solr_nav%5Bid%5D=049c98c7c8c3834c4232&amp;solr_nav%5Bpage%5D=0&amp;solr_nav%5Boffset%5D=0"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gdc.dclibrary.org/islandora/object/dcplislandora%3A71708?solr_nav%5Bid%5D=084a5a7582042d34d500&amp;solr_nav%5Bpage%5D=1&amp;solr_nav%5Boffset%5D=7"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ommons.wikimedia.org/wiki/File:Washington,_D.C._locator_map.svg"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upload.wikimedia.org/wikipedia/commons/5/59/United_States_Constitution.jpg" TargetMode="External"/><Relationship Id="rId3" Type="http://schemas.openxmlformats.org/officeDocument/2006/relationships/hyperlink" Target="https://upload.wikimedia.org/wikipedia/commons/5/59/United_States_Constitution.jpg"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ps.gov/inde/learn/historyculture/places-independencehall-assemblyroom.htm"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reativecommons.org/licenses/by-sa/4.0" TargetMode="External"/><Relationship Id="rId3" Type="http://schemas.openxmlformats.org/officeDocument/2006/relationships/hyperlink" Target="https://upload.wikimedia.org/wikipedia/commons/5/59/United_States_Constitution.jpg"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gdc.dclibrary.org/islandora/object/dcplislandora%3A47544?solr_nav%5Bid%5D=9d084c94148df71dff5e&amp;solr_nav%5Bpage%5D=1&amp;solr_nav%5Boffset%5D=19"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reativecommons.org/licenses/by-sa/4.0"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 name="Shape 33"/>
        <p:cNvGrpSpPr/>
        <p:nvPr/>
      </p:nvGrpSpPr>
      <p:grpSpPr>
        <a:xfrm>
          <a:off x="0" y="0"/>
          <a:ext cx="0" cy="0"/>
          <a:chOff x="0" y="0"/>
          <a:chExt cx="0" cy="0"/>
        </a:xfrm>
      </p:grpSpPr>
      <p:sp>
        <p:nvSpPr>
          <p:cNvPr id="34" name="Google Shape;34;gd7cc52364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 name="Google Shape;35;gd7cc52364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About this lesson</a:t>
            </a:r>
            <a:endParaRPr b="1">
              <a:solidFill>
                <a:schemeClr val="dk1"/>
              </a:solidFill>
            </a:endParaRPr>
          </a:p>
          <a:p>
            <a:pPr indent="0" lvl="0" marL="0" rtl="0" algn="l">
              <a:spcBef>
                <a:spcPts val="0"/>
              </a:spcBef>
              <a:spcAft>
                <a:spcPts val="0"/>
              </a:spcAft>
              <a:buNone/>
            </a:pPr>
            <a:r>
              <a:rPr lang="en">
                <a:solidFill>
                  <a:schemeClr val="dk1"/>
                </a:solidFill>
              </a:rPr>
              <a:t>This lesson focuses on the Constitutional decision to designate Washington, D.C. as a district rather than as a state. Students will be able to explain why the Framers of the Constitution decided to deny Washington, D.C. statehood.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Students . .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track new terms on a vocabulary log.</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identify the areas surrounding Washington, D.C. by filling in a map.</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express their understanding with a formative exit ticket.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Materials:</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Map of Washington DC Area (blank)</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3"/>
              </a:rPr>
              <a:t>Map of Washington DC Area (completed)</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4"/>
              </a:rPr>
              <a:t>Vocabulary Log (blank)</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5"/>
              </a:rPr>
              <a:t>Vocabulary Log (completed)</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6"/>
              </a:rPr>
              <a:t>Exit Ticket (blank)</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7"/>
              </a:rPr>
              <a:t>Exit Ticket (completed)</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ELA Standards:</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SL.3.1.d: Explain their own ideas and understanding in light of the discussion.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W.3.2.d: Provide a concluding statement or section.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W.3.2.b: Develop the topic with facts, definitions, and details.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RI.3.7: Describe the relationship between a series of historical events, scientific ideas or concepts, or steps in technical procedures in a text, using language that pertains to time, sequence, and cause/effect.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RI.3.3: Use information gained from illustrations (e.g., maps, photographs) and the words in a text to demonstrate understanding of the text (e.g., where, when, why, and how key events occur).</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DC Content Power Standards:  </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3.2: Students understand the basic structure of the Washington, D.C. government.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3.2.1: Describe its duties, organizational structures, and functions.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3.2.2: Explain why it is necessary for communities to have governments (e.g., governments provide order and protect rights).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C3 Framework Indicators and Common Core Standards for Literacy in History/Social Studies: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D2.Civ.3.3-5. Examine the origins and purposes of rules, laws, and key U.S. constitutional provisions.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D2.Civ.4.3-5. Explain how groups of people make rules to create responsibilities and protect freedoms.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D2.Civ.5.3-5. Explain the origins, functions, and structure of different systems of government, including those created by the U.S. and state constitutions.</a:t>
            </a:r>
            <a:endParaRPr>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e667a3d1bd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e667a3d1bd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Use an established classroom routine to pair students or use elbow partners.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“Why would Framers of the Constitution want Congress to be able to govern the District of Columbia?”</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Prompt students to turn and talk to their partners about the question.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Conduct a whole class discussion calling on a few students to share their thinking.</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 responses will vary.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Framers would want Congress to be able to govern the District of Columbia because it was so close to the nation’s capital.</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Howard Chandler Christy / Public domain</a:t>
            </a: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e667a3d1bd_0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e667a3d1bd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1 minute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“The Framers of the Constitution were concerned that if the capital were to be a state, the members of the government would feel loyal to the capital and this would influence their decision-making.</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This means that they might make decisions that were more in favor of Washington, D.C. than in favor of the entire United States.”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Daderot / Public domain</a:t>
            </a: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e667a3d1bd_0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e667a3d1bd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1 minute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“The Framers of the Constitution also worried that if the District of Columbia became a state, representatives would be able to stop or interrupt the way the government ran to get what they wanted, simply because they live in the nation’s capital.”</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David Martin / Public domain</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e667a3d1bd_0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e667a3d1bd_0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1 minute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“Finally, the Framers of the Constitution decided that the District of Columbia could not be a state because it was so close to the heart of our nation’s government.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I​​​​​​nstead, Congress would govern D.C., taking away governing power from D.C.’s own residents.”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Washington</a:t>
            </a:r>
            <a:r>
              <a:rPr lang="en">
                <a:solidFill>
                  <a:schemeClr val="dk1"/>
                </a:solidFill>
              </a:rPr>
              <a:t>. Luffman, J. (John), 1756-1846. Washingtoniana Map Collection. DC Public Library.</a:t>
            </a: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e667a3d1bd_0_2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e667a3d1bd_0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Use an established classroom routine to pair students or use elbow partners.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“Why would Framers of the Constitution want Congress to be able to govern the District of Columbia?”</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Prompt students to turn and talk to their partners about the question.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Conduct a whole class discussion calling on a few students to share their thinking.</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 responses will vary.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Framers would want Congress to be able to govern the District of Columbia because it was so close to the nation’s capital.</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Howard Chandler Christy / Public domain</a:t>
            </a: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 name="Shape 40"/>
        <p:cNvGrpSpPr/>
        <p:nvPr/>
      </p:nvGrpSpPr>
      <p:grpSpPr>
        <a:xfrm>
          <a:off x="0" y="0"/>
          <a:ext cx="0" cy="0"/>
          <a:chOff x="0" y="0"/>
          <a:chExt cx="0" cy="0"/>
        </a:xfrm>
      </p:grpSpPr>
      <p:sp>
        <p:nvSpPr>
          <p:cNvPr id="41" name="Google Shape;41;ge3c65531a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 name="Google Shape;42;ge3c65531a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Teaching notes</a:t>
            </a:r>
            <a:endParaRPr b="1">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Suggested Pacing: </a:t>
            </a:r>
            <a:r>
              <a:rPr lang="en">
                <a:solidFill>
                  <a:schemeClr val="dk1"/>
                </a:solidFill>
              </a:rPr>
              <a:t>2 minutes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Use an established classroom routine to pair students or use elbow partners.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“How is Washington, D.C. different from the 50 states in the United States?”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Prompt students to turn and talk to their partners about the question.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Conduct a whole class discussion calling on a few students to share their thinking.</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 responses will vary.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Washington is not part of a state; it is a separate district called the District of Columbia.</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city and the district take up the same space.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D.C. residents do not have the same rights that American citizens in the 50 states do.</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Washington, D.C. does not have a voice in Congress because representatives to Congress are elected only by Americans living in the 50 states.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DC VOTE license plate</a:t>
            </a:r>
            <a:r>
              <a:rPr lang="en">
                <a:solidFill>
                  <a:schemeClr val="dk1"/>
                </a:solidFill>
              </a:rPr>
              <a:t>. District of Columbia. Department of Motor Vehicles. Washingtoniana Ephemera Collection. DC Public Library.</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ge667a3d1bd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 name="Google Shape;51;ge667a3d1bd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1 minute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“Let’s review some basic facts about Washington, D.C. To begin, Washington, D.C. is not part of a state. It is actually a separate district called the District of Columbia. The city and the district take up the same space.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Remember also that unlike residents of states, residents of Washington, D.C. do not have a voice in Congress.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 today's lesson, we will learn about why Washington, D.C. is a district and not a state."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Provide students with the Map of Washington. D.C. Area (blank) handout and the Vocabulary Log (blank) handout.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Refer to the Map of Washington. D.C. Area (completed) handout and the Vocabulary Log (completed) handout as needed.</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Cherry tree blooms on the Tidal Basin overlooking the Washington Monument</a:t>
            </a:r>
            <a:r>
              <a:rPr lang="en">
                <a:solidFill>
                  <a:schemeClr val="dk1"/>
                </a:solidFill>
              </a:rPr>
              <a:t>. Crain, Darrell C., 1910-1995. Darrell C. Crain, Jr. Photograph Collection. DC Public Library.</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e667a3d1bd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e667a3d1bd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3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“Let’s also review some geography to get an idea of the area surrounding Washington, D.C.</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dark shaded area in the middle is Washington, D.C. To the north and east is the state of Maryland. To the west is the state of Virginia. The Potomac River is also west and east of Washington, D.C.</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 1791, both Maryland and Virginia donated land to form the District of Columbia.”</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students to record the missing information on their Map of Washington. D.C. Area (blank) handout.</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Maryland</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Virginia</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Washington, D.C.</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Potomac River</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USA_Counties.svg</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e667a3d1bd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e667a3d1bd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“When we want to understand why Washington, D.C. did not become a state in the first place, we need to look back at the United States Constitution. What is the Constitution?”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students to record the following definition on the Vocabulary Log (blank) handout next to the term.</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Constitution</a:t>
            </a:r>
            <a:endParaRPr>
              <a:solidFill>
                <a:schemeClr val="dk1"/>
              </a:solidFill>
            </a:endParaRPr>
          </a:p>
          <a:p>
            <a:pPr indent="-298450" lvl="2" marL="1371600" rtl="0" algn="l">
              <a:spcBef>
                <a:spcPts val="0"/>
              </a:spcBef>
              <a:spcAft>
                <a:spcPts val="0"/>
              </a:spcAft>
              <a:buClr>
                <a:schemeClr val="dk1"/>
              </a:buClr>
              <a:buSzPts val="1100"/>
              <a:buChar char="■"/>
            </a:pPr>
            <a:r>
              <a:rPr lang="en">
                <a:solidFill>
                  <a:schemeClr val="dk1"/>
                </a:solidFill>
              </a:rPr>
              <a:t>highest law in the United States</a:t>
            </a:r>
            <a:endParaRPr>
              <a:solidFill>
                <a:schemeClr val="dk1"/>
              </a:solidFill>
            </a:endParaRPr>
          </a:p>
          <a:p>
            <a:pPr indent="-298450" lvl="2" marL="1371600" rtl="0" algn="l">
              <a:spcBef>
                <a:spcPts val="0"/>
              </a:spcBef>
              <a:spcAft>
                <a:spcPts val="0"/>
              </a:spcAft>
              <a:buClr>
                <a:schemeClr val="dk1"/>
              </a:buClr>
              <a:buSzPts val="1100"/>
              <a:buChar char="■"/>
            </a:pPr>
            <a:r>
              <a:rPr lang="en">
                <a:solidFill>
                  <a:schemeClr val="dk1"/>
                </a:solidFill>
              </a:rPr>
              <a:t>all other laws come from the Constitution</a:t>
            </a:r>
            <a:endParaRPr>
              <a:solidFill>
                <a:schemeClr val="dk1"/>
              </a:solidFill>
            </a:endParaRPr>
          </a:p>
          <a:p>
            <a:pPr indent="-298450" lvl="2" marL="1371600" rtl="0" algn="l">
              <a:spcBef>
                <a:spcPts val="0"/>
              </a:spcBef>
              <a:spcAft>
                <a:spcPts val="0"/>
              </a:spcAft>
              <a:buClr>
                <a:schemeClr val="dk1"/>
              </a:buClr>
              <a:buSzPts val="1100"/>
              <a:buChar char="■"/>
            </a:pPr>
            <a:r>
              <a:rPr lang="en">
                <a:solidFill>
                  <a:schemeClr val="dk1"/>
                </a:solidFill>
              </a:rPr>
              <a:t>explains how the government works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Constitutional Convention / Public domain</a:t>
            </a:r>
            <a:r>
              <a:rPr lang="en" u="sng">
                <a:solidFill>
                  <a:schemeClr val="hlink"/>
                </a:solidFill>
                <a:hlinkClick r:id="rId3"/>
              </a:rPr>
              <a:t>Collection. DC Public Library.</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e667a3d1bd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e667a3d1bd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"The Framers of the Constitution came together in 1787. The Framers were a group of men who were not happy with the way the United States was running as a new country. They planned to make changes by writing the Constitution.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George Washington and Benjamin Franklin were two Framers of the Constitution.”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students to record the following definition on the Vocabulary Log (blank) handout next to the term.</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Framers of the Constitution</a:t>
            </a:r>
            <a:endParaRPr>
              <a:solidFill>
                <a:schemeClr val="dk1"/>
              </a:solidFill>
            </a:endParaRPr>
          </a:p>
          <a:p>
            <a:pPr indent="-298450" lvl="2" marL="1371600" rtl="0" algn="l">
              <a:spcBef>
                <a:spcPts val="0"/>
              </a:spcBef>
              <a:spcAft>
                <a:spcPts val="0"/>
              </a:spcAft>
              <a:buClr>
                <a:schemeClr val="dk1"/>
              </a:buClr>
              <a:buSzPts val="1100"/>
              <a:buChar char="■"/>
            </a:pPr>
            <a:r>
              <a:rPr lang="en">
                <a:solidFill>
                  <a:schemeClr val="dk1"/>
                </a:solidFill>
              </a:rPr>
              <a:t>a group of men who wrote the Constitution as a new way of running the country</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Assembly Room of Independence Hall</a:t>
            </a:r>
            <a:r>
              <a:rPr lang="en">
                <a:solidFill>
                  <a:schemeClr val="dk1"/>
                </a:solidFill>
              </a:rPr>
              <a:t>. NPS photo.</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e667a3d1bd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e667a3d1bd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4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“The Constitution is a very long document that is split into parts. The first part is called the Preamble. The Preamble states the goals and purposes of the government.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Preamble is followed by seven Articles. Articles are the main parts of the Constitution. They describe how the government is set up. The Articles are divided into sections and clauses that make them easier to understand.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Finally, the Constitution includes Amendments. Amendments are the changes that have been made to the Constitution.”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students to record the following definitions on the Vocabulary Log (blank) handout next to the terms.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Preamble</a:t>
            </a:r>
            <a:endParaRPr>
              <a:solidFill>
                <a:schemeClr val="dk1"/>
              </a:solidFill>
            </a:endParaRPr>
          </a:p>
          <a:p>
            <a:pPr indent="-298450" lvl="2" marL="1371600" rtl="0" algn="l">
              <a:spcBef>
                <a:spcPts val="0"/>
              </a:spcBef>
              <a:spcAft>
                <a:spcPts val="0"/>
              </a:spcAft>
              <a:buClr>
                <a:schemeClr val="dk1"/>
              </a:buClr>
              <a:buSzPts val="1100"/>
              <a:buChar char="■"/>
            </a:pPr>
            <a:r>
              <a:rPr lang="en">
                <a:solidFill>
                  <a:schemeClr val="dk1"/>
                </a:solidFill>
              </a:rPr>
              <a:t>states the goals and purposes of the government</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Articles</a:t>
            </a:r>
            <a:endParaRPr>
              <a:solidFill>
                <a:schemeClr val="dk1"/>
              </a:solidFill>
            </a:endParaRPr>
          </a:p>
          <a:p>
            <a:pPr indent="-298450" lvl="2" marL="1371600" rtl="0" algn="l">
              <a:spcBef>
                <a:spcPts val="0"/>
              </a:spcBef>
              <a:spcAft>
                <a:spcPts val="0"/>
              </a:spcAft>
              <a:buClr>
                <a:schemeClr val="dk1"/>
              </a:buClr>
              <a:buSzPts val="1100"/>
              <a:buChar char="■"/>
            </a:pPr>
            <a:r>
              <a:rPr lang="en">
                <a:solidFill>
                  <a:schemeClr val="dk1"/>
                </a:solidFill>
              </a:rPr>
              <a:t>main part that describe how the government is set up</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Sections and clauses</a:t>
            </a:r>
            <a:endParaRPr>
              <a:solidFill>
                <a:schemeClr val="dk1"/>
              </a:solidFill>
            </a:endParaRPr>
          </a:p>
          <a:p>
            <a:pPr indent="-298450" lvl="2" marL="1371600" rtl="0" algn="l">
              <a:spcBef>
                <a:spcPts val="0"/>
              </a:spcBef>
              <a:spcAft>
                <a:spcPts val="0"/>
              </a:spcAft>
              <a:buClr>
                <a:schemeClr val="dk1"/>
              </a:buClr>
              <a:buSzPts val="1100"/>
              <a:buChar char="■"/>
            </a:pPr>
            <a:r>
              <a:rPr lang="en">
                <a:solidFill>
                  <a:schemeClr val="dk1"/>
                </a:solidFill>
              </a:rPr>
              <a:t>divide up the articles to make them easier to understand</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Amendments</a:t>
            </a:r>
            <a:endParaRPr>
              <a:solidFill>
                <a:schemeClr val="dk1"/>
              </a:solidFill>
            </a:endParaRPr>
          </a:p>
          <a:p>
            <a:pPr indent="-298450" lvl="2" marL="1371600" rtl="0" algn="l">
              <a:spcBef>
                <a:spcPts val="0"/>
              </a:spcBef>
              <a:spcAft>
                <a:spcPts val="0"/>
              </a:spcAft>
              <a:buClr>
                <a:schemeClr val="dk1"/>
              </a:buClr>
              <a:buSzPts val="1100"/>
              <a:buChar char="■"/>
            </a:pPr>
            <a:r>
              <a:rPr lang="en">
                <a:solidFill>
                  <a:schemeClr val="dk1"/>
                </a:solidFill>
              </a:rPr>
              <a:t>changes that were made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Attributions:</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Housefinch1787 / CC BY-SA</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3"/>
              </a:rPr>
              <a:t>Constitutional Convention / Public domain</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e667a3d1bd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e667a3d1bd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“One word we need to understand before we focus on the Constitution is capital. What is a capital? A capital is a city that is home to a government. Every state and country has a capital. The capital city of the United States is Washington, D.C.”</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students to record the following definition on the Vocabulary Log (blank) handout next to the term.</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Capital</a:t>
            </a:r>
            <a:endParaRPr>
              <a:solidFill>
                <a:schemeClr val="dk1"/>
              </a:solidFill>
            </a:endParaRPr>
          </a:p>
          <a:p>
            <a:pPr indent="-298450" lvl="2" marL="1371600" rtl="0" algn="l">
              <a:spcBef>
                <a:spcPts val="0"/>
              </a:spcBef>
              <a:spcAft>
                <a:spcPts val="0"/>
              </a:spcAft>
              <a:buClr>
                <a:schemeClr val="dk1"/>
              </a:buClr>
              <a:buSzPts val="1100"/>
              <a:buChar char="■"/>
            </a:pPr>
            <a:r>
              <a:rPr lang="en">
                <a:solidFill>
                  <a:schemeClr val="dk1"/>
                </a:solidFill>
              </a:rPr>
              <a:t>a city that is home to a government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Delaware Avenue, Washington, D.C. - 63</a:t>
            </a:r>
            <a:r>
              <a:rPr lang="en">
                <a:solidFill>
                  <a:schemeClr val="dk1"/>
                </a:solidFill>
              </a:rPr>
              <a:t>. Ross, Willard R., 1860-1948. Willard R. Ross Postcard Collection. DC Public Library.</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e667a3d1bd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e667a3d1bd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”So what does the Constitution say about America’s capital? Article 1, Section 8, Clause 17 of the Constitution is about the Powers of Congress.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It states that our country's capital city must be in a district, not a state. It also allows Congress to govern the capital, the District of Columbia.”</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KelliMays / CC BY-SA</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secHead">
  <p:cSld name="SECTION_HEADER">
    <p:spTree>
      <p:nvGrpSpPr>
        <p:cNvPr id="10" name="Shape 10"/>
        <p:cNvGrpSpPr/>
        <p:nvPr/>
      </p:nvGrpSpPr>
      <p:grpSpPr>
        <a:xfrm>
          <a:off x="0" y="0"/>
          <a:ext cx="0" cy="0"/>
          <a:chOff x="0" y="0"/>
          <a:chExt cx="0" cy="0"/>
        </a:xfrm>
      </p:grpSpPr>
      <p:sp>
        <p:nvSpPr>
          <p:cNvPr id="11" name="Google Shape;11;p2"/>
          <p:cNvSpPr txBox="1"/>
          <p:nvPr>
            <p:ph type="title"/>
          </p:nvPr>
        </p:nvSpPr>
        <p:spPr>
          <a:xfrm>
            <a:off x="358175" y="2150850"/>
            <a:ext cx="4275300" cy="841800"/>
          </a:xfrm>
          <a:prstGeom prst="rect">
            <a:avLst/>
          </a:prstGeom>
        </p:spPr>
        <p:txBody>
          <a:bodyPr anchorCtr="0" anchor="ctr" bIns="91425" lIns="91425" spcFirstLastPara="1" rIns="91425" wrap="square" tIns="91425">
            <a:spAutoFit/>
          </a:bodyPr>
          <a:lstStyle>
            <a:lvl1pPr lvl="0" algn="ctr">
              <a:spcBef>
                <a:spcPts val="0"/>
              </a:spcBef>
              <a:spcAft>
                <a:spcPts val="0"/>
              </a:spcAft>
              <a:buSzPts val="5600"/>
              <a:buNone/>
              <a:defRPr sz="5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image" type="tx">
  <p:cSld name="TITLE_AND_BODY">
    <p:bg>
      <p:bgPr>
        <a:solidFill>
          <a:srgbClr val="005C66"/>
        </a:solidFill>
      </p:bgPr>
    </p:bg>
    <p:spTree>
      <p:nvGrpSpPr>
        <p:cNvPr id="13" name="Shape 13"/>
        <p:cNvGrpSpPr/>
        <p:nvPr/>
      </p:nvGrpSpPr>
      <p:grpSpPr>
        <a:xfrm>
          <a:off x="0" y="0"/>
          <a:ext cx="0" cy="0"/>
          <a:chOff x="0" y="0"/>
          <a:chExt cx="0" cy="0"/>
        </a:xfrm>
      </p:grpSpPr>
      <p:sp>
        <p:nvSpPr>
          <p:cNvPr id="14" name="Google Shape;14;p3"/>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5" name="Google Shape;15;p3"/>
          <p:cNvSpPr txBox="1"/>
          <p:nvPr>
            <p:ph idx="1" type="body"/>
          </p:nvPr>
        </p:nvSpPr>
        <p:spPr>
          <a:xfrm>
            <a:off x="311700" y="970350"/>
            <a:ext cx="3818700" cy="3751800"/>
          </a:xfrm>
          <a:prstGeom prst="rect">
            <a:avLst/>
          </a:prstGeom>
        </p:spPr>
        <p:txBody>
          <a:bodyPr anchorCtr="0" anchor="ctr" bIns="91425" lIns="91425" spcFirstLastPara="1" rIns="91425" wrap="square" tIns="91425">
            <a:spAutoFit/>
          </a:bodyPr>
          <a:lstStyle>
            <a:lvl1pPr indent="-381000" lvl="0" marL="457200">
              <a:spcBef>
                <a:spcPts val="0"/>
              </a:spcBef>
              <a:spcAft>
                <a:spcPts val="0"/>
              </a:spcAft>
              <a:buSzPts val="2400"/>
              <a:buChar char="●"/>
              <a:defRPr/>
            </a:lvl1pPr>
            <a:lvl2pPr indent="-368300" lvl="1" marL="914400">
              <a:spcBef>
                <a:spcPts val="1600"/>
              </a:spcBef>
              <a:spcAft>
                <a:spcPts val="0"/>
              </a:spcAft>
              <a:buSzPts val="2200"/>
              <a:buChar char="○"/>
              <a:defRPr sz="2200"/>
            </a:lvl2pPr>
            <a:lvl3pPr indent="-342900" lvl="2" marL="1371600">
              <a:spcBef>
                <a:spcPts val="1600"/>
              </a:spcBef>
              <a:spcAft>
                <a:spcPts val="0"/>
              </a:spcAft>
              <a:buSzPts val="1800"/>
              <a:buChar char="■"/>
              <a:defRPr/>
            </a:lvl3pPr>
            <a:lvl4pPr indent="-330200" lvl="3" marL="1828800">
              <a:spcBef>
                <a:spcPts val="1600"/>
              </a:spcBef>
              <a:spcAft>
                <a:spcPts val="0"/>
              </a:spcAft>
              <a:buSzPts val="16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 slide">
  <p:cSld name="TITLE_AND_BODY_1">
    <p:bg>
      <p:bgPr>
        <a:solidFill>
          <a:srgbClr val="005C66"/>
        </a:solidFill>
      </p:bgPr>
    </p:bg>
    <p:spTree>
      <p:nvGrpSpPr>
        <p:cNvPr id="16" name="Shape 16"/>
        <p:cNvGrpSpPr/>
        <p:nvPr/>
      </p:nvGrpSpPr>
      <p:grpSpPr>
        <a:xfrm>
          <a:off x="0" y="0"/>
          <a:ext cx="0" cy="0"/>
          <a:chOff x="0" y="0"/>
          <a:chExt cx="0" cy="0"/>
        </a:xfrm>
      </p:grpSpPr>
      <p:sp>
        <p:nvSpPr>
          <p:cNvPr id="17" name="Google Shape;17;p4"/>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3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18" name="Google Shape;18;p4"/>
          <p:cNvPicPr preferRelativeResize="0"/>
          <p:nvPr/>
        </p:nvPicPr>
        <p:blipFill>
          <a:blip r:embed="rId2">
            <a:alphaModFix/>
          </a:blip>
          <a:stretch>
            <a:fillRect/>
          </a:stretch>
        </p:blipFill>
        <p:spPr>
          <a:xfrm>
            <a:off x="453175" y="970350"/>
            <a:ext cx="662400" cy="662400"/>
          </a:xfrm>
          <a:prstGeom prst="rect">
            <a:avLst/>
          </a:prstGeom>
          <a:noFill/>
          <a:ln>
            <a:noFill/>
          </a:ln>
        </p:spPr>
      </p:pic>
      <p:sp>
        <p:nvSpPr>
          <p:cNvPr id="19" name="Google Shape;19;p4"/>
          <p:cNvSpPr txBox="1"/>
          <p:nvPr>
            <p:ph idx="1" type="body"/>
          </p:nvPr>
        </p:nvSpPr>
        <p:spPr>
          <a:xfrm>
            <a:off x="1214300" y="970350"/>
            <a:ext cx="7617900" cy="3876900"/>
          </a:xfrm>
          <a:prstGeom prst="rect">
            <a:avLst/>
          </a:prstGeom>
        </p:spPr>
        <p:txBody>
          <a:bodyPr anchorCtr="0" anchor="t" bIns="91425" lIns="91425" spcFirstLastPara="1" rIns="91425" wrap="square" tIns="91425">
            <a:spAutoFit/>
          </a:bodyPr>
          <a:lstStyle>
            <a:lvl1pPr indent="-381000" lvl="0" marL="457200" rtl="0">
              <a:spcBef>
                <a:spcPts val="0"/>
              </a:spcBef>
              <a:spcAft>
                <a:spcPts val="0"/>
              </a:spcAft>
              <a:buSzPts val="2400"/>
              <a:buChar char="●"/>
              <a:defRPr/>
            </a:lvl1pPr>
            <a:lvl2pPr indent="-368300" lvl="1" marL="914400" rtl="0">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image, description" type="titleOnly">
  <p:cSld name="TITLE_ONLY">
    <p:spTree>
      <p:nvGrpSpPr>
        <p:cNvPr id="20" name="Shape 20"/>
        <p:cNvGrpSpPr/>
        <p:nvPr/>
      </p:nvGrpSpPr>
      <p:grpSpPr>
        <a:xfrm>
          <a:off x="0" y="0"/>
          <a:ext cx="0" cy="0"/>
          <a:chOff x="0" y="0"/>
          <a:chExt cx="0" cy="0"/>
        </a:xfrm>
      </p:grpSpPr>
      <p:sp>
        <p:nvSpPr>
          <p:cNvPr id="21" name="Google Shape;21;p5"/>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24300" y="3888400"/>
            <a:ext cx="4010100" cy="981000"/>
          </a:xfrm>
          <a:prstGeom prst="rect">
            <a:avLst/>
          </a:prstGeom>
        </p:spPr>
        <p:txBody>
          <a:bodyPr anchorCtr="0" anchor="t" bIns="91425" lIns="91425" spcFirstLastPara="1" rIns="91425" wrap="square" tIns="91425">
            <a:spAutoFit/>
          </a:bodyPr>
          <a:lstStyle>
            <a:lvl1pPr indent="-381000" lvl="0" marL="457200" algn="ctr">
              <a:spcBef>
                <a:spcPts val="0"/>
              </a:spcBef>
              <a:spcAft>
                <a:spcPts val="0"/>
              </a:spcAft>
              <a:buSzPts val="2400"/>
              <a:buChar char="●"/>
              <a:defRPr/>
            </a:lvl1pPr>
            <a:lvl2pPr indent="-368300" lvl="1" marL="914400" algn="ctr">
              <a:spcBef>
                <a:spcPts val="1600"/>
              </a:spcBef>
              <a:spcAft>
                <a:spcPts val="0"/>
              </a:spcAft>
              <a:buSzPts val="2200"/>
              <a:buChar char="○"/>
              <a:defRPr sz="2200"/>
            </a:lvl2pPr>
            <a:lvl3pPr indent="-355600" lvl="2" marL="1371600">
              <a:spcBef>
                <a:spcPts val="1600"/>
              </a:spcBef>
              <a:spcAft>
                <a:spcPts val="0"/>
              </a:spcAft>
              <a:buSzPts val="2000"/>
              <a:buChar char="■"/>
              <a:defRPr sz="2000"/>
            </a:lvl3pPr>
            <a:lvl4pPr indent="-342900" lvl="3" marL="1828800">
              <a:spcBef>
                <a:spcPts val="1600"/>
              </a:spcBef>
              <a:spcAft>
                <a:spcPts val="0"/>
              </a:spcAft>
              <a:buSzPts val="1800"/>
              <a:buChar char="●"/>
              <a:defRPr sz="1800"/>
            </a:lvl4pPr>
            <a:lvl5pPr indent="-330200" lvl="4" marL="2286000">
              <a:spcBef>
                <a:spcPts val="1600"/>
              </a:spcBef>
              <a:spcAft>
                <a:spcPts val="0"/>
              </a:spcAft>
              <a:buSzPts val="1600"/>
              <a:buChar char="○"/>
              <a:defRPr sz="1600"/>
            </a:lvl5pPr>
            <a:lvl6pPr indent="-330200" lvl="5" marL="2743200">
              <a:spcBef>
                <a:spcPts val="1600"/>
              </a:spcBef>
              <a:spcAft>
                <a:spcPts val="0"/>
              </a:spcAft>
              <a:buSzPts val="1600"/>
              <a:buChar char="■"/>
              <a:defRPr sz="1600"/>
            </a:lvl6pPr>
            <a:lvl7pPr indent="-330200" lvl="6" marL="3200400">
              <a:spcBef>
                <a:spcPts val="1600"/>
              </a:spcBef>
              <a:spcAft>
                <a:spcPts val="0"/>
              </a:spcAft>
              <a:buSzPts val="1600"/>
              <a:buChar char="●"/>
              <a:defRPr sz="1600"/>
            </a:lvl7pPr>
            <a:lvl8pPr indent="-330200" lvl="7" marL="3657600">
              <a:spcBef>
                <a:spcPts val="1600"/>
              </a:spcBef>
              <a:spcAft>
                <a:spcPts val="0"/>
              </a:spcAft>
              <a:buSzPts val="1600"/>
              <a:buChar char="○"/>
              <a:defRPr sz="1600"/>
            </a:lvl8pPr>
            <a:lvl9pPr indent="-330200" lvl="8" marL="4114800">
              <a:spcBef>
                <a:spcPts val="1600"/>
              </a:spcBef>
              <a:spcAft>
                <a:spcPts val="1600"/>
              </a:spcAft>
              <a:buSzPts val="1600"/>
              <a:buChar char="■"/>
              <a:defRPr sz="1600"/>
            </a:lvl9pPr>
          </a:lstStyle>
          <a:p/>
        </p:txBody>
      </p:sp>
      <p:sp>
        <p:nvSpPr>
          <p:cNvPr id="23" name="Google Shape;23;p5"/>
          <p:cNvSpPr txBox="1"/>
          <p:nvPr>
            <p:ph idx="2" type="body"/>
          </p:nvPr>
        </p:nvSpPr>
        <p:spPr>
          <a:xfrm>
            <a:off x="4809500" y="3888400"/>
            <a:ext cx="4010100" cy="981000"/>
          </a:xfrm>
          <a:prstGeom prst="rect">
            <a:avLst/>
          </a:prstGeom>
        </p:spPr>
        <p:txBody>
          <a:bodyPr anchorCtr="0" anchor="t" bIns="91425" lIns="91425" spcFirstLastPara="1" rIns="91425" wrap="square" tIns="91425">
            <a:spAutoFit/>
          </a:bodyPr>
          <a:lstStyle>
            <a:lvl1pPr indent="-381000" lvl="0" marL="457200" rtl="0" algn="ctr">
              <a:spcBef>
                <a:spcPts val="0"/>
              </a:spcBef>
              <a:spcAft>
                <a:spcPts val="0"/>
              </a:spcAft>
              <a:buSzPts val="2400"/>
              <a:buChar char="●"/>
              <a:defRPr sz="2200"/>
            </a:lvl1pPr>
            <a:lvl2pPr indent="-368300" lvl="1" marL="914400" rtl="0" algn="ctr">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4" name="Google Shape;24;p5"/>
          <p:cNvSpPr txBox="1"/>
          <p:nvPr>
            <p:ph idx="3" type="subTitle"/>
          </p:nvPr>
        </p:nvSpPr>
        <p:spPr>
          <a:xfrm>
            <a:off x="324300" y="791725"/>
            <a:ext cx="8495400" cy="572700"/>
          </a:xfrm>
          <a:prstGeom prst="rect">
            <a:avLst/>
          </a:prstGeom>
        </p:spPr>
        <p:txBody>
          <a:bodyPr anchorCtr="0" anchor="t" bIns="91425" lIns="91425" spcFirstLastPara="1" rIns="91425" wrap="square" tIns="91425">
            <a:spAutoFit/>
          </a:bodyPr>
          <a:lstStyle>
            <a:lvl1pPr lvl="0" algn="ctr">
              <a:spcBef>
                <a:spcPts val="0"/>
              </a:spcBef>
              <a:spcAft>
                <a:spcPts val="0"/>
              </a:spcAft>
              <a:buSzPts val="2400"/>
              <a:buNone/>
              <a:defRPr/>
            </a:lvl1pPr>
            <a:lvl2pPr lvl="1">
              <a:spcBef>
                <a:spcPts val="1600"/>
              </a:spcBef>
              <a:spcAft>
                <a:spcPts val="0"/>
              </a:spcAft>
              <a:buSzPts val="2400"/>
              <a:buNone/>
              <a:defRPr sz="2400"/>
            </a:lvl2pPr>
            <a:lvl3pPr lvl="2">
              <a:spcBef>
                <a:spcPts val="1600"/>
              </a:spcBef>
              <a:spcAft>
                <a:spcPts val="0"/>
              </a:spcAft>
              <a:buSzPts val="2400"/>
              <a:buNone/>
              <a:defRPr sz="2400"/>
            </a:lvl3pPr>
            <a:lvl4pPr lvl="3">
              <a:spcBef>
                <a:spcPts val="1600"/>
              </a:spcBef>
              <a:spcAft>
                <a:spcPts val="0"/>
              </a:spcAft>
              <a:buSzPts val="2400"/>
              <a:buNone/>
              <a:defRPr sz="2400"/>
            </a:lvl4pPr>
            <a:lvl5pPr lvl="4">
              <a:spcBef>
                <a:spcPts val="1600"/>
              </a:spcBef>
              <a:spcAft>
                <a:spcPts val="0"/>
              </a:spcAft>
              <a:buSzPts val="2400"/>
              <a:buNone/>
              <a:defRPr sz="2400"/>
            </a:lvl5pPr>
            <a:lvl6pPr lvl="5">
              <a:spcBef>
                <a:spcPts val="1600"/>
              </a:spcBef>
              <a:spcAft>
                <a:spcPts val="0"/>
              </a:spcAft>
              <a:buSzPts val="2400"/>
              <a:buNone/>
              <a:defRPr sz="2400"/>
            </a:lvl6pPr>
            <a:lvl7pPr lvl="6">
              <a:spcBef>
                <a:spcPts val="1600"/>
              </a:spcBef>
              <a:spcAft>
                <a:spcPts val="0"/>
              </a:spcAft>
              <a:buSzPts val="2400"/>
              <a:buNone/>
              <a:defRPr sz="2400"/>
            </a:lvl7pPr>
            <a:lvl8pPr lvl="7">
              <a:spcBef>
                <a:spcPts val="1600"/>
              </a:spcBef>
              <a:spcAft>
                <a:spcPts val="0"/>
              </a:spcAft>
              <a:buSzPts val="2400"/>
              <a:buNone/>
              <a:defRPr sz="2400"/>
            </a:lvl8pPr>
            <a:lvl9pPr lvl="8">
              <a:spcBef>
                <a:spcPts val="1600"/>
              </a:spcBef>
              <a:spcAft>
                <a:spcPts val="1600"/>
              </a:spcAft>
              <a:buSzPts val="2400"/>
              <a:buNone/>
              <a:defRPr sz="24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image, description 1">
  <p:cSld name="TITLE_ONLY_1">
    <p:spTree>
      <p:nvGrpSpPr>
        <p:cNvPr id="25" name="Shape 25"/>
        <p:cNvGrpSpPr/>
        <p:nvPr/>
      </p:nvGrpSpPr>
      <p:grpSpPr>
        <a:xfrm>
          <a:off x="0" y="0"/>
          <a:ext cx="0" cy="0"/>
          <a:chOff x="0" y="0"/>
          <a:chExt cx="0" cy="0"/>
        </a:xfrm>
      </p:grpSpPr>
      <p:sp>
        <p:nvSpPr>
          <p:cNvPr id="26" name="Google Shape;26;p6"/>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3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 type="body"/>
          </p:nvPr>
        </p:nvSpPr>
        <p:spPr>
          <a:xfrm>
            <a:off x="311700" y="1426725"/>
            <a:ext cx="4010100" cy="981000"/>
          </a:xfrm>
          <a:prstGeom prst="rect">
            <a:avLst/>
          </a:prstGeom>
        </p:spPr>
        <p:txBody>
          <a:bodyPr anchorCtr="0" anchor="t" bIns="91425" lIns="91425" spcFirstLastPara="1" rIns="91425" wrap="square" tIns="91425">
            <a:spAutoFit/>
          </a:bodyPr>
          <a:lstStyle>
            <a:lvl1pPr indent="-368300" lvl="0" marL="457200" rtl="0" algn="ctr">
              <a:spcBef>
                <a:spcPts val="0"/>
              </a:spcBef>
              <a:spcAft>
                <a:spcPts val="0"/>
              </a:spcAft>
              <a:buSzPts val="2200"/>
              <a:buChar char="●"/>
              <a:defRPr sz="2200"/>
            </a:lvl1pPr>
            <a:lvl2pPr indent="-368300" lvl="1" marL="914400" rtl="0" algn="ctr">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8" name="Google Shape;28;p6"/>
          <p:cNvSpPr txBox="1"/>
          <p:nvPr>
            <p:ph idx="2" type="body"/>
          </p:nvPr>
        </p:nvSpPr>
        <p:spPr>
          <a:xfrm>
            <a:off x="4721250" y="1426725"/>
            <a:ext cx="4010100" cy="981000"/>
          </a:xfrm>
          <a:prstGeom prst="rect">
            <a:avLst/>
          </a:prstGeom>
        </p:spPr>
        <p:txBody>
          <a:bodyPr anchorCtr="0" anchor="t" bIns="91425" lIns="91425" spcFirstLastPara="1" rIns="91425" wrap="square" tIns="91425">
            <a:spAutoFit/>
          </a:bodyPr>
          <a:lstStyle>
            <a:lvl1pPr indent="-368300" lvl="0" marL="457200" rtl="0" algn="ctr">
              <a:spcBef>
                <a:spcPts val="0"/>
              </a:spcBef>
              <a:spcAft>
                <a:spcPts val="0"/>
              </a:spcAft>
              <a:buSzPts val="2200"/>
              <a:buChar char="●"/>
              <a:defRPr sz="2200"/>
            </a:lvl1pPr>
            <a:lvl2pPr indent="-368300" lvl="1" marL="914400" rtl="0" algn="ctr">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9" name="Google Shape;29;p6"/>
          <p:cNvSpPr txBox="1"/>
          <p:nvPr>
            <p:ph idx="3" type="subTitle"/>
          </p:nvPr>
        </p:nvSpPr>
        <p:spPr>
          <a:xfrm>
            <a:off x="324300" y="791725"/>
            <a:ext cx="8495400" cy="5727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2400"/>
              <a:buNone/>
              <a:defRPr/>
            </a:lvl1pPr>
            <a:lvl2pPr lvl="1" rtl="0">
              <a:spcBef>
                <a:spcPts val="1600"/>
              </a:spcBef>
              <a:spcAft>
                <a:spcPts val="0"/>
              </a:spcAft>
              <a:buSzPts val="2000"/>
              <a:buNone/>
              <a:defRPr/>
            </a:lvl2pPr>
            <a:lvl3pPr lvl="2" rtl="0">
              <a:spcBef>
                <a:spcPts val="1600"/>
              </a:spcBef>
              <a:spcAft>
                <a:spcPts val="0"/>
              </a:spcAft>
              <a:buSzPts val="1800"/>
              <a:buNone/>
              <a:defRPr/>
            </a:lvl3pPr>
            <a:lvl4pPr lvl="3" rtl="0">
              <a:spcBef>
                <a:spcPts val="1600"/>
              </a:spcBef>
              <a:spcAft>
                <a:spcPts val="0"/>
              </a:spcAft>
              <a:buSzPts val="16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and image below">
  <p:cSld name="CUSTOM">
    <p:spTree>
      <p:nvGrpSpPr>
        <p:cNvPr id="30" name="Shape 30"/>
        <p:cNvGrpSpPr/>
        <p:nvPr/>
      </p:nvGrpSpPr>
      <p:grpSpPr>
        <a:xfrm>
          <a:off x="0" y="0"/>
          <a:ext cx="0" cy="0"/>
          <a:chOff x="0" y="0"/>
          <a:chExt cx="0" cy="0"/>
        </a:xfrm>
      </p:grpSpPr>
      <p:sp>
        <p:nvSpPr>
          <p:cNvPr id="31" name="Google Shape;31;p7"/>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2" name="Google Shape;32;p7"/>
          <p:cNvSpPr txBox="1"/>
          <p:nvPr>
            <p:ph idx="1" type="subTitle"/>
          </p:nvPr>
        </p:nvSpPr>
        <p:spPr>
          <a:xfrm>
            <a:off x="397050" y="801575"/>
            <a:ext cx="8349900" cy="572700"/>
          </a:xfrm>
          <a:prstGeom prst="rect">
            <a:avLst/>
          </a:prstGeom>
        </p:spPr>
        <p:txBody>
          <a:bodyPr anchorCtr="0" anchor="t" bIns="91425" lIns="91425" spcFirstLastPara="1" rIns="91425" wrap="square" tIns="91425">
            <a:spAutoFit/>
          </a:bodyPr>
          <a:lstStyle>
            <a:lvl1pPr lvl="0" algn="ctr">
              <a:spcBef>
                <a:spcPts val="0"/>
              </a:spcBef>
              <a:spcAft>
                <a:spcPts val="0"/>
              </a:spcAft>
              <a:buSzPts val="2400"/>
              <a:buNone/>
              <a:defRPr/>
            </a:lvl1pPr>
            <a:lvl2pPr lvl="1" algn="ctr">
              <a:spcBef>
                <a:spcPts val="1600"/>
              </a:spcBef>
              <a:spcAft>
                <a:spcPts val="0"/>
              </a:spcAft>
              <a:buSzPts val="2000"/>
              <a:buNone/>
              <a:defRPr/>
            </a:lvl2pPr>
            <a:lvl3pPr lvl="2" algn="ctr">
              <a:spcBef>
                <a:spcPts val="1600"/>
              </a:spcBef>
              <a:spcAft>
                <a:spcPts val="0"/>
              </a:spcAft>
              <a:buSzPts val="1800"/>
              <a:buNone/>
              <a:defRPr/>
            </a:lvl3pPr>
            <a:lvl4pPr lvl="3" algn="ctr">
              <a:spcBef>
                <a:spcPts val="1600"/>
              </a:spcBef>
              <a:spcAft>
                <a:spcPts val="0"/>
              </a:spcAft>
              <a:buSzPts val="1800"/>
              <a:buNone/>
              <a:defRPr sz="1800"/>
            </a:lvl4pPr>
            <a:lvl5pPr lvl="4" algn="ctr">
              <a:spcBef>
                <a:spcPts val="1600"/>
              </a:spcBef>
              <a:spcAft>
                <a:spcPts val="0"/>
              </a:spcAft>
              <a:buSzPts val="1800"/>
              <a:buNone/>
              <a:defRPr sz="1800"/>
            </a:lvl5pPr>
            <a:lvl6pPr lvl="5" algn="ctr">
              <a:spcBef>
                <a:spcPts val="1600"/>
              </a:spcBef>
              <a:spcAft>
                <a:spcPts val="0"/>
              </a:spcAft>
              <a:buSzPts val="1800"/>
              <a:buNone/>
              <a:defRPr sz="1800"/>
            </a:lvl6pPr>
            <a:lvl7pPr lvl="6" algn="ctr">
              <a:spcBef>
                <a:spcPts val="1600"/>
              </a:spcBef>
              <a:spcAft>
                <a:spcPts val="0"/>
              </a:spcAft>
              <a:buSzPts val="1800"/>
              <a:buNone/>
              <a:defRPr sz="1800"/>
            </a:lvl7pPr>
            <a:lvl8pPr lvl="7" algn="ctr">
              <a:spcBef>
                <a:spcPts val="1600"/>
              </a:spcBef>
              <a:spcAft>
                <a:spcPts val="0"/>
              </a:spcAft>
              <a:buSzPts val="1800"/>
              <a:buNone/>
              <a:defRPr sz="1800"/>
            </a:lvl8pPr>
            <a:lvl9pPr lvl="8" algn="ctr">
              <a:spcBef>
                <a:spcPts val="1600"/>
              </a:spcBef>
              <a:spcAft>
                <a:spcPts val="1600"/>
              </a:spcAft>
              <a:buSzPts val="18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05C66"/>
        </a:solidFill>
      </p:bgPr>
    </p:bg>
    <p:spTree>
      <p:nvGrpSpPr>
        <p:cNvPr id="5" name="Shape 5"/>
        <p:cNvGrpSpPr/>
        <p:nvPr/>
      </p:nvGrpSpPr>
      <p:grpSpPr>
        <a:xfrm>
          <a:off x="0" y="0"/>
          <a:ext cx="0" cy="0"/>
          <a:chOff x="0" y="0"/>
          <a:chExt cx="0" cy="0"/>
        </a:xfrm>
      </p:grpSpPr>
      <p:sp>
        <p:nvSpPr>
          <p:cNvPr id="6" name="Google Shape;6;p1"/>
          <p:cNvSpPr/>
          <p:nvPr/>
        </p:nvSpPr>
        <p:spPr>
          <a:xfrm>
            <a:off x="123575" y="109850"/>
            <a:ext cx="8897700" cy="48879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1"/>
          <p:cNvSpPr txBox="1"/>
          <p:nvPr>
            <p:ph type="title"/>
          </p:nvPr>
        </p:nvSpPr>
        <p:spPr>
          <a:xfrm>
            <a:off x="311700" y="1567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EF954A"/>
              </a:buClr>
              <a:buSzPts val="3300"/>
              <a:buFont typeface="Helvetica Neue"/>
              <a:buNone/>
              <a:defRPr sz="3300">
                <a:solidFill>
                  <a:srgbClr val="EF954A"/>
                </a:solidFill>
                <a:latin typeface="Helvetica Neue"/>
                <a:ea typeface="Helvetica Neue"/>
                <a:cs typeface="Helvetica Neue"/>
                <a:sym typeface="Helvetica Neue"/>
              </a:defRPr>
            </a:lvl1pPr>
            <a:lvl2pPr lvl="1">
              <a:spcBef>
                <a:spcPts val="0"/>
              </a:spcBef>
              <a:spcAft>
                <a:spcPts val="0"/>
              </a:spcAft>
              <a:buClr>
                <a:srgbClr val="EF954A"/>
              </a:buClr>
              <a:buSzPts val="2800"/>
              <a:buNone/>
              <a:defRPr sz="2800">
                <a:solidFill>
                  <a:srgbClr val="EF954A"/>
                </a:solidFill>
              </a:defRPr>
            </a:lvl2pPr>
            <a:lvl3pPr lvl="2">
              <a:spcBef>
                <a:spcPts val="0"/>
              </a:spcBef>
              <a:spcAft>
                <a:spcPts val="0"/>
              </a:spcAft>
              <a:buClr>
                <a:srgbClr val="EF954A"/>
              </a:buClr>
              <a:buSzPts val="2800"/>
              <a:buNone/>
              <a:defRPr sz="2800">
                <a:solidFill>
                  <a:srgbClr val="EF954A"/>
                </a:solidFill>
              </a:defRPr>
            </a:lvl3pPr>
            <a:lvl4pPr lvl="3">
              <a:spcBef>
                <a:spcPts val="0"/>
              </a:spcBef>
              <a:spcAft>
                <a:spcPts val="0"/>
              </a:spcAft>
              <a:buClr>
                <a:srgbClr val="EF954A"/>
              </a:buClr>
              <a:buSzPts val="2800"/>
              <a:buNone/>
              <a:defRPr sz="2800">
                <a:solidFill>
                  <a:srgbClr val="EF954A"/>
                </a:solidFill>
              </a:defRPr>
            </a:lvl4pPr>
            <a:lvl5pPr lvl="4">
              <a:spcBef>
                <a:spcPts val="0"/>
              </a:spcBef>
              <a:spcAft>
                <a:spcPts val="0"/>
              </a:spcAft>
              <a:buClr>
                <a:srgbClr val="EF954A"/>
              </a:buClr>
              <a:buSzPts val="2800"/>
              <a:buNone/>
              <a:defRPr sz="2800">
                <a:solidFill>
                  <a:srgbClr val="EF954A"/>
                </a:solidFill>
              </a:defRPr>
            </a:lvl5pPr>
            <a:lvl6pPr lvl="5">
              <a:spcBef>
                <a:spcPts val="0"/>
              </a:spcBef>
              <a:spcAft>
                <a:spcPts val="0"/>
              </a:spcAft>
              <a:buClr>
                <a:srgbClr val="EF954A"/>
              </a:buClr>
              <a:buSzPts val="2800"/>
              <a:buNone/>
              <a:defRPr sz="2800">
                <a:solidFill>
                  <a:srgbClr val="EF954A"/>
                </a:solidFill>
              </a:defRPr>
            </a:lvl6pPr>
            <a:lvl7pPr lvl="6">
              <a:spcBef>
                <a:spcPts val="0"/>
              </a:spcBef>
              <a:spcAft>
                <a:spcPts val="0"/>
              </a:spcAft>
              <a:buClr>
                <a:srgbClr val="EF954A"/>
              </a:buClr>
              <a:buSzPts val="2800"/>
              <a:buNone/>
              <a:defRPr sz="2800">
                <a:solidFill>
                  <a:srgbClr val="EF954A"/>
                </a:solidFill>
              </a:defRPr>
            </a:lvl7pPr>
            <a:lvl8pPr lvl="7">
              <a:spcBef>
                <a:spcPts val="0"/>
              </a:spcBef>
              <a:spcAft>
                <a:spcPts val="0"/>
              </a:spcAft>
              <a:buClr>
                <a:srgbClr val="EF954A"/>
              </a:buClr>
              <a:buSzPts val="2800"/>
              <a:buNone/>
              <a:defRPr sz="2800">
                <a:solidFill>
                  <a:srgbClr val="EF954A"/>
                </a:solidFill>
              </a:defRPr>
            </a:lvl8pPr>
            <a:lvl9pPr lvl="8">
              <a:spcBef>
                <a:spcPts val="0"/>
              </a:spcBef>
              <a:spcAft>
                <a:spcPts val="0"/>
              </a:spcAft>
              <a:buClr>
                <a:srgbClr val="EF954A"/>
              </a:buClr>
              <a:buSzPts val="2800"/>
              <a:buNone/>
              <a:defRPr sz="2800">
                <a:solidFill>
                  <a:srgbClr val="EF954A"/>
                </a:solidFill>
              </a:defRPr>
            </a:lvl9pPr>
          </a:lstStyle>
          <a:p/>
        </p:txBody>
      </p:sp>
      <p:sp>
        <p:nvSpPr>
          <p:cNvPr id="8" name="Google Shape;8;p1"/>
          <p:cNvSpPr txBox="1"/>
          <p:nvPr>
            <p:ph idx="1" type="body"/>
          </p:nvPr>
        </p:nvSpPr>
        <p:spPr>
          <a:xfrm>
            <a:off x="311700" y="823850"/>
            <a:ext cx="8520600" cy="3954600"/>
          </a:xfrm>
          <a:prstGeom prst="rect">
            <a:avLst/>
          </a:prstGeom>
          <a:noFill/>
          <a:ln>
            <a:noFill/>
          </a:ln>
        </p:spPr>
        <p:txBody>
          <a:bodyPr anchorCtr="0" anchor="ctr" bIns="91425" lIns="91425" spcFirstLastPara="1" rIns="91425" wrap="square" tIns="91425">
            <a:noAutofit/>
          </a:bodyPr>
          <a:lstStyle>
            <a:lvl1pPr indent="-381000" lvl="0" marL="457200">
              <a:lnSpc>
                <a:spcPct val="115000"/>
              </a:lnSpc>
              <a:spcBef>
                <a:spcPts val="0"/>
              </a:spcBef>
              <a:spcAft>
                <a:spcPts val="0"/>
              </a:spcAft>
              <a:buClr>
                <a:srgbClr val="005C66"/>
              </a:buClr>
              <a:buSzPts val="2400"/>
              <a:buFont typeface="Helvetica Neue"/>
              <a:buChar char="●"/>
              <a:defRPr sz="2400">
                <a:solidFill>
                  <a:srgbClr val="005C66"/>
                </a:solidFill>
                <a:latin typeface="Helvetica Neue"/>
                <a:ea typeface="Helvetica Neue"/>
                <a:cs typeface="Helvetica Neue"/>
                <a:sym typeface="Helvetica Neue"/>
              </a:defRPr>
            </a:lvl1pPr>
            <a:lvl2pPr indent="-355600" lvl="1" marL="914400">
              <a:lnSpc>
                <a:spcPct val="115000"/>
              </a:lnSpc>
              <a:spcBef>
                <a:spcPts val="1600"/>
              </a:spcBef>
              <a:spcAft>
                <a:spcPts val="0"/>
              </a:spcAft>
              <a:buClr>
                <a:srgbClr val="005C66"/>
              </a:buClr>
              <a:buSzPts val="2000"/>
              <a:buFont typeface="Helvetica Neue"/>
              <a:buChar char="○"/>
              <a:defRPr sz="2000">
                <a:solidFill>
                  <a:srgbClr val="005C66"/>
                </a:solidFill>
                <a:latin typeface="Helvetica Neue"/>
                <a:ea typeface="Helvetica Neue"/>
                <a:cs typeface="Helvetica Neue"/>
                <a:sym typeface="Helvetica Neue"/>
              </a:defRPr>
            </a:lvl2pPr>
            <a:lvl3pPr indent="-342900" lvl="2" marL="1371600">
              <a:lnSpc>
                <a:spcPct val="115000"/>
              </a:lnSpc>
              <a:spcBef>
                <a:spcPts val="1600"/>
              </a:spcBef>
              <a:spcAft>
                <a:spcPts val="0"/>
              </a:spcAft>
              <a:buClr>
                <a:srgbClr val="005C66"/>
              </a:buClr>
              <a:buSzPts val="1800"/>
              <a:buFont typeface="Helvetica Neue"/>
              <a:buChar char="■"/>
              <a:defRPr sz="1800">
                <a:solidFill>
                  <a:srgbClr val="005C66"/>
                </a:solidFill>
                <a:latin typeface="Helvetica Neue"/>
                <a:ea typeface="Helvetica Neue"/>
                <a:cs typeface="Helvetica Neue"/>
                <a:sym typeface="Helvetica Neue"/>
              </a:defRPr>
            </a:lvl3pPr>
            <a:lvl4pPr indent="-330200" lvl="3" marL="1828800">
              <a:lnSpc>
                <a:spcPct val="115000"/>
              </a:lnSpc>
              <a:spcBef>
                <a:spcPts val="1600"/>
              </a:spcBef>
              <a:spcAft>
                <a:spcPts val="0"/>
              </a:spcAft>
              <a:buClr>
                <a:srgbClr val="005C66"/>
              </a:buClr>
              <a:buSzPts val="1600"/>
              <a:buFont typeface="Helvetica Neue"/>
              <a:buChar char="●"/>
              <a:defRPr sz="1600">
                <a:solidFill>
                  <a:srgbClr val="005C66"/>
                </a:solidFill>
                <a:latin typeface="Helvetica Neue"/>
                <a:ea typeface="Helvetica Neue"/>
                <a:cs typeface="Helvetica Neue"/>
                <a:sym typeface="Helvetica Neue"/>
              </a:defRPr>
            </a:lvl4pPr>
            <a:lvl5pPr indent="-317500" lvl="4" marL="22860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5pPr>
            <a:lvl6pPr indent="-317500" lvl="5" marL="27432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6pPr>
            <a:lvl7pPr indent="-317500" lvl="6" marL="32004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7pPr>
            <a:lvl8pPr indent="-317500" lvl="7" marL="36576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8pPr>
            <a:lvl9pPr indent="-317500" lvl="8" marL="4114800">
              <a:lnSpc>
                <a:spcPct val="115000"/>
              </a:lnSpc>
              <a:spcBef>
                <a:spcPts val="1600"/>
              </a:spcBef>
              <a:spcAft>
                <a:spcPts val="1600"/>
              </a:spcAft>
              <a:buClr>
                <a:srgbClr val="EF954A"/>
              </a:buClr>
              <a:buSzPts val="1400"/>
              <a:buFont typeface="Helvetica Neue"/>
              <a:buChar char="■"/>
              <a:defRPr>
                <a:solidFill>
                  <a:srgbClr val="EF954A"/>
                </a:solidFill>
                <a:latin typeface="Helvetica Neue"/>
                <a:ea typeface="Helvetica Neue"/>
                <a:cs typeface="Helvetica Neue"/>
                <a:sym typeface="Helvetica Neue"/>
              </a:defRPr>
            </a:lvl9pPr>
          </a:lstStyle>
          <a:p/>
        </p:txBody>
      </p:sp>
      <p:sp>
        <p:nvSpPr>
          <p:cNvPr id="9" name="Google Shape;9;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 name="Shape 36"/>
        <p:cNvGrpSpPr/>
        <p:nvPr/>
      </p:nvGrpSpPr>
      <p:grpSpPr>
        <a:xfrm>
          <a:off x="0" y="0"/>
          <a:ext cx="0" cy="0"/>
          <a:chOff x="0" y="0"/>
          <a:chExt cx="0" cy="0"/>
        </a:xfrm>
      </p:grpSpPr>
      <p:sp>
        <p:nvSpPr>
          <p:cNvPr id="37" name="Google Shape;37;p8"/>
          <p:cNvSpPr txBox="1"/>
          <p:nvPr>
            <p:ph type="title"/>
          </p:nvPr>
        </p:nvSpPr>
        <p:spPr>
          <a:xfrm>
            <a:off x="387525" y="654575"/>
            <a:ext cx="3814500" cy="3609600"/>
          </a:xfrm>
          <a:prstGeom prst="rect">
            <a:avLst/>
          </a:prstGeom>
        </p:spPr>
        <p:txBody>
          <a:bodyPr anchorCtr="0" anchor="ctr" bIns="91425" lIns="91425" spcFirstLastPara="1" rIns="91425" wrap="square" tIns="91425">
            <a:spAutoFit/>
          </a:bodyPr>
          <a:lstStyle/>
          <a:p>
            <a:pPr indent="0" lvl="0" marL="0" rtl="0" algn="ctr">
              <a:lnSpc>
                <a:spcPct val="115000"/>
              </a:lnSpc>
              <a:spcBef>
                <a:spcPts val="0"/>
              </a:spcBef>
              <a:spcAft>
                <a:spcPts val="0"/>
              </a:spcAft>
              <a:buNone/>
            </a:pPr>
            <a:r>
              <a:rPr lang="en" sz="5000"/>
              <a:t>Why is Washington, D.C. a District?</a:t>
            </a:r>
            <a:endParaRPr sz="5000"/>
          </a:p>
        </p:txBody>
      </p:sp>
      <p:sp>
        <p:nvSpPr>
          <p:cNvPr id="38" name="Google Shape;38;p8"/>
          <p:cNvSpPr txBox="1"/>
          <p:nvPr/>
        </p:nvSpPr>
        <p:spPr>
          <a:xfrm>
            <a:off x="833471" y="4381200"/>
            <a:ext cx="2770200" cy="400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a:solidFill>
                  <a:srgbClr val="005C66"/>
                </a:solidFill>
                <a:latin typeface="Helvetica Neue"/>
                <a:ea typeface="Helvetica Neue"/>
                <a:cs typeface="Helvetica Neue"/>
                <a:sym typeface="Helvetica Neue"/>
              </a:rPr>
              <a:t>Home Rule: Grade 3, Lesson 2</a:t>
            </a:r>
            <a:endParaRPr>
              <a:solidFill>
                <a:srgbClr val="005C66"/>
              </a:solidFill>
              <a:latin typeface="Helvetica Neue"/>
              <a:ea typeface="Helvetica Neue"/>
              <a:cs typeface="Helvetica Neue"/>
              <a:sym typeface="Helvetica Neue"/>
            </a:endParaRPr>
          </a:p>
        </p:txBody>
      </p:sp>
      <p:pic>
        <p:nvPicPr>
          <p:cNvPr id="39" name="Google Shape;39;p8"/>
          <p:cNvPicPr preferRelativeResize="0"/>
          <p:nvPr/>
        </p:nvPicPr>
        <p:blipFill>
          <a:blip r:embed="rId3">
            <a:alphaModFix/>
          </a:blip>
          <a:stretch>
            <a:fillRect/>
          </a:stretch>
        </p:blipFill>
        <p:spPr>
          <a:xfrm>
            <a:off x="4275925" y="1155800"/>
            <a:ext cx="4493151" cy="2977849"/>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7"/>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Turn and Talk</a:t>
            </a:r>
            <a:endParaRPr/>
          </a:p>
        </p:txBody>
      </p:sp>
      <p:sp>
        <p:nvSpPr>
          <p:cNvPr id="104" name="Google Shape;104;p17"/>
          <p:cNvSpPr/>
          <p:nvPr/>
        </p:nvSpPr>
        <p:spPr>
          <a:xfrm>
            <a:off x="431275" y="1289875"/>
            <a:ext cx="3562800" cy="3002700"/>
          </a:xfrm>
          <a:prstGeom prst="wedgeRoundRectCallout">
            <a:avLst>
              <a:gd fmla="val 41788" name="adj1"/>
              <a:gd fmla="val 61986" name="adj2"/>
              <a:gd fmla="val 0" name="adj3"/>
            </a:avLst>
          </a:prstGeom>
          <a:solidFill>
            <a:srgbClr val="F5D35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2400"/>
              <a:t>Why would the Framers of the Constitution want Congress to be able to govern the District of Columbia?</a:t>
            </a:r>
            <a:endParaRPr sz="2400">
              <a:solidFill>
                <a:srgbClr val="000000"/>
              </a:solidFill>
            </a:endParaRPr>
          </a:p>
        </p:txBody>
      </p:sp>
      <p:pic>
        <p:nvPicPr>
          <p:cNvPr id="105" name="Google Shape;105;p17"/>
          <p:cNvPicPr preferRelativeResize="0"/>
          <p:nvPr/>
        </p:nvPicPr>
        <p:blipFill>
          <a:blip r:embed="rId3">
            <a:alphaModFix/>
          </a:blip>
          <a:stretch>
            <a:fillRect/>
          </a:stretch>
        </p:blipFill>
        <p:spPr>
          <a:xfrm>
            <a:off x="4328850" y="1644725"/>
            <a:ext cx="4444926" cy="286142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8"/>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Concerns of the Framers</a:t>
            </a:r>
            <a:endParaRPr/>
          </a:p>
        </p:txBody>
      </p:sp>
      <p:sp>
        <p:nvSpPr>
          <p:cNvPr id="111" name="Google Shape;111;p18"/>
          <p:cNvSpPr txBox="1"/>
          <p:nvPr>
            <p:ph idx="1" type="body"/>
          </p:nvPr>
        </p:nvSpPr>
        <p:spPr>
          <a:xfrm>
            <a:off x="311700" y="3635900"/>
            <a:ext cx="8520600" cy="846600"/>
          </a:xfrm>
          <a:prstGeom prst="rect">
            <a:avLst/>
          </a:prstGeom>
        </p:spPr>
        <p:txBody>
          <a:bodyPr anchorCtr="0" anchor="ctr" bIns="91425" lIns="91425" spcFirstLastPara="1" rIns="91425" wrap="square" tIns="91425">
            <a:spAutoFit/>
          </a:bodyPr>
          <a:lstStyle/>
          <a:p>
            <a:pPr indent="-355600" lvl="0" marL="457200" rtl="0" algn="l">
              <a:spcBef>
                <a:spcPts val="0"/>
              </a:spcBef>
              <a:spcAft>
                <a:spcPts val="0"/>
              </a:spcAft>
              <a:buSzPts val="2000"/>
              <a:buChar char="●"/>
            </a:pPr>
            <a:r>
              <a:rPr lang="en" sz="2000"/>
              <a:t>Members of the government would feel loyal to the capital and this would influence their decision-making</a:t>
            </a:r>
            <a:endParaRPr sz="2000"/>
          </a:p>
        </p:txBody>
      </p:sp>
      <p:pic>
        <p:nvPicPr>
          <p:cNvPr id="112" name="Google Shape;112;p18"/>
          <p:cNvPicPr preferRelativeResize="0"/>
          <p:nvPr/>
        </p:nvPicPr>
        <p:blipFill>
          <a:blip r:embed="rId3">
            <a:alphaModFix/>
          </a:blip>
          <a:stretch>
            <a:fillRect/>
          </a:stretch>
        </p:blipFill>
        <p:spPr>
          <a:xfrm>
            <a:off x="2599950" y="1234450"/>
            <a:ext cx="3944100" cy="201642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9"/>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Concerns of the Framers</a:t>
            </a:r>
            <a:endParaRPr/>
          </a:p>
        </p:txBody>
      </p:sp>
      <p:sp>
        <p:nvSpPr>
          <p:cNvPr id="118" name="Google Shape;118;p19"/>
          <p:cNvSpPr txBox="1"/>
          <p:nvPr>
            <p:ph idx="1" type="body"/>
          </p:nvPr>
        </p:nvSpPr>
        <p:spPr>
          <a:xfrm>
            <a:off x="4414500" y="1725900"/>
            <a:ext cx="4008900" cy="1691700"/>
          </a:xfrm>
          <a:prstGeom prst="rect">
            <a:avLst/>
          </a:prstGeom>
        </p:spPr>
        <p:txBody>
          <a:bodyPr anchorCtr="0" anchor="ctr" bIns="91425" lIns="91425" spcFirstLastPara="1" rIns="91425" wrap="square" tIns="91425">
            <a:spAutoFit/>
          </a:bodyPr>
          <a:lstStyle/>
          <a:p>
            <a:pPr indent="-368300" lvl="0" marL="457200" rtl="0" algn="l">
              <a:spcBef>
                <a:spcPts val="0"/>
              </a:spcBef>
              <a:spcAft>
                <a:spcPts val="0"/>
              </a:spcAft>
              <a:buSzPts val="2200"/>
              <a:buChar char="●"/>
            </a:pPr>
            <a:r>
              <a:rPr lang="en" sz="2200"/>
              <a:t>Representatives might stop or interrupt the way the government ran to get what they wanted</a:t>
            </a:r>
            <a:endParaRPr sz="2200"/>
          </a:p>
        </p:txBody>
      </p:sp>
      <p:pic>
        <p:nvPicPr>
          <p:cNvPr id="119" name="Google Shape;119;p19"/>
          <p:cNvPicPr preferRelativeResize="0"/>
          <p:nvPr/>
        </p:nvPicPr>
        <p:blipFill>
          <a:blip r:embed="rId3">
            <a:alphaModFix/>
          </a:blip>
          <a:stretch>
            <a:fillRect/>
          </a:stretch>
        </p:blipFill>
        <p:spPr>
          <a:xfrm>
            <a:off x="1459534" y="1225225"/>
            <a:ext cx="2357692" cy="296565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0"/>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Concerns of the Framers</a:t>
            </a:r>
            <a:endParaRPr/>
          </a:p>
        </p:txBody>
      </p:sp>
      <p:sp>
        <p:nvSpPr>
          <p:cNvPr id="125" name="Google Shape;125;p20"/>
          <p:cNvSpPr txBox="1"/>
          <p:nvPr>
            <p:ph idx="1" type="body"/>
          </p:nvPr>
        </p:nvSpPr>
        <p:spPr>
          <a:xfrm>
            <a:off x="563100" y="1792800"/>
            <a:ext cx="4008900" cy="2081100"/>
          </a:xfrm>
          <a:prstGeom prst="rect">
            <a:avLst/>
          </a:prstGeom>
        </p:spPr>
        <p:txBody>
          <a:bodyPr anchorCtr="0" anchor="ctr" bIns="91425" lIns="91425" spcFirstLastPara="1" rIns="91425" wrap="square" tIns="91425">
            <a:spAutoFit/>
          </a:bodyPr>
          <a:lstStyle/>
          <a:p>
            <a:pPr indent="-368300" lvl="0" marL="457200" rtl="0" algn="l">
              <a:spcBef>
                <a:spcPts val="0"/>
              </a:spcBef>
              <a:spcAft>
                <a:spcPts val="0"/>
              </a:spcAft>
              <a:buSzPts val="2200"/>
              <a:buChar char="●"/>
            </a:pPr>
            <a:r>
              <a:rPr lang="en" sz="2200"/>
              <a:t>The District of Columbia could not be a state because it was too close to the heart of the government</a:t>
            </a:r>
            <a:endParaRPr sz="2200"/>
          </a:p>
        </p:txBody>
      </p:sp>
      <p:pic>
        <p:nvPicPr>
          <p:cNvPr id="126" name="Google Shape;126;p20"/>
          <p:cNvPicPr preferRelativeResize="0"/>
          <p:nvPr/>
        </p:nvPicPr>
        <p:blipFill>
          <a:blip r:embed="rId3">
            <a:alphaModFix/>
          </a:blip>
          <a:stretch>
            <a:fillRect/>
          </a:stretch>
        </p:blipFill>
        <p:spPr>
          <a:xfrm>
            <a:off x="4881525" y="1271325"/>
            <a:ext cx="3674827" cy="296565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1"/>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Express Your Understanding!</a:t>
            </a:r>
            <a:endParaRPr/>
          </a:p>
        </p:txBody>
      </p:sp>
      <p:sp>
        <p:nvSpPr>
          <p:cNvPr id="132" name="Google Shape;132;p21"/>
          <p:cNvSpPr/>
          <p:nvPr/>
        </p:nvSpPr>
        <p:spPr>
          <a:xfrm>
            <a:off x="5066100" y="1170425"/>
            <a:ext cx="3613800" cy="2994300"/>
          </a:xfrm>
          <a:prstGeom prst="wedgeRoundRectCallout">
            <a:avLst>
              <a:gd fmla="val -38943" name="adj1"/>
              <a:gd fmla="val 60426" name="adj2"/>
              <a:gd fmla="val 0" name="adj3"/>
            </a:avLst>
          </a:prstGeom>
          <a:solidFill>
            <a:srgbClr val="0097A7"/>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2400"/>
              <a:t>Why did the Framers of the Constitution decide to make Washington, D.C. a district rather than a state?</a:t>
            </a:r>
            <a:endParaRPr sz="2400">
              <a:solidFill>
                <a:srgbClr val="000000"/>
              </a:solidFill>
            </a:endParaRPr>
          </a:p>
        </p:txBody>
      </p:sp>
      <p:pic>
        <p:nvPicPr>
          <p:cNvPr id="133" name="Google Shape;133;p21"/>
          <p:cNvPicPr preferRelativeResize="0"/>
          <p:nvPr/>
        </p:nvPicPr>
        <p:blipFill>
          <a:blip r:embed="rId3">
            <a:alphaModFix/>
          </a:blip>
          <a:stretch>
            <a:fillRect/>
          </a:stretch>
        </p:blipFill>
        <p:spPr>
          <a:xfrm>
            <a:off x="627175" y="1827875"/>
            <a:ext cx="4017975" cy="268792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 name="Shape 43"/>
        <p:cNvGrpSpPr/>
        <p:nvPr/>
      </p:nvGrpSpPr>
      <p:grpSpPr>
        <a:xfrm>
          <a:off x="0" y="0"/>
          <a:ext cx="0" cy="0"/>
          <a:chOff x="0" y="0"/>
          <a:chExt cx="0" cy="0"/>
        </a:xfrm>
      </p:grpSpPr>
      <p:sp>
        <p:nvSpPr>
          <p:cNvPr id="44" name="Google Shape;44;p9"/>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Let's Discuss!</a:t>
            </a:r>
            <a:endParaRPr/>
          </a:p>
        </p:txBody>
      </p:sp>
      <p:sp>
        <p:nvSpPr>
          <p:cNvPr id="45" name="Google Shape;45;p9"/>
          <p:cNvSpPr txBox="1"/>
          <p:nvPr>
            <p:ph idx="1" type="body"/>
          </p:nvPr>
        </p:nvSpPr>
        <p:spPr>
          <a:xfrm>
            <a:off x="311700" y="894150"/>
            <a:ext cx="8520600" cy="912600"/>
          </a:xfrm>
          <a:prstGeom prst="rect">
            <a:avLst/>
          </a:prstGeom>
        </p:spPr>
        <p:txBody>
          <a:bodyPr anchorCtr="0" anchor="ctr" bIns="91425" lIns="91425" spcFirstLastPara="1" rIns="91425" wrap="square" tIns="91425">
            <a:spAutoFit/>
          </a:bodyPr>
          <a:lstStyle/>
          <a:p>
            <a:pPr indent="0" lvl="0" marL="0" rtl="0" algn="l">
              <a:spcBef>
                <a:spcPts val="0"/>
              </a:spcBef>
              <a:spcAft>
                <a:spcPts val="1600"/>
              </a:spcAft>
              <a:buNone/>
            </a:pPr>
            <a:r>
              <a:rPr b="1" lang="en" sz="2200"/>
              <a:t>How is Washington, D.C. different from the 50 states in the United States?</a:t>
            </a:r>
            <a:endParaRPr b="1" sz="2200"/>
          </a:p>
        </p:txBody>
      </p:sp>
      <p:sp>
        <p:nvSpPr>
          <p:cNvPr id="46" name="Google Shape;46;p9"/>
          <p:cNvSpPr/>
          <p:nvPr/>
        </p:nvSpPr>
        <p:spPr>
          <a:xfrm>
            <a:off x="5829875" y="1843038"/>
            <a:ext cx="2790000" cy="957300"/>
          </a:xfrm>
          <a:prstGeom prst="wedgeRoundRectCallout">
            <a:avLst>
              <a:gd fmla="val 42566" name="adj1"/>
              <a:gd fmla="val 85951" name="adj2"/>
              <a:gd fmla="val 0" name="adj3"/>
            </a:avLst>
          </a:prstGeom>
          <a:solidFill>
            <a:srgbClr val="F5D35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2200"/>
              <a:t>Maryland and Virginia are states.</a:t>
            </a:r>
            <a:endParaRPr sz="2200">
              <a:solidFill>
                <a:srgbClr val="000000"/>
              </a:solidFill>
            </a:endParaRPr>
          </a:p>
        </p:txBody>
      </p:sp>
      <p:sp>
        <p:nvSpPr>
          <p:cNvPr id="47" name="Google Shape;47;p9"/>
          <p:cNvSpPr/>
          <p:nvPr/>
        </p:nvSpPr>
        <p:spPr>
          <a:xfrm>
            <a:off x="5829875" y="3568050"/>
            <a:ext cx="2790000" cy="1163700"/>
          </a:xfrm>
          <a:prstGeom prst="wedgeRoundRectCallout">
            <a:avLst>
              <a:gd fmla="val -6202" name="adj1"/>
              <a:gd fmla="val -83269" name="adj2"/>
              <a:gd fmla="val 0" name="adj3"/>
            </a:avLst>
          </a:prstGeom>
          <a:solidFill>
            <a:srgbClr val="27AEB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2200"/>
              <a:t>Washington, D.C. is a district.</a:t>
            </a:r>
            <a:endParaRPr sz="2200"/>
          </a:p>
        </p:txBody>
      </p:sp>
      <p:pic>
        <p:nvPicPr>
          <p:cNvPr id="48" name="Google Shape;48;p9"/>
          <p:cNvPicPr preferRelativeResize="0"/>
          <p:nvPr/>
        </p:nvPicPr>
        <p:blipFill>
          <a:blip r:embed="rId3">
            <a:alphaModFix/>
          </a:blip>
          <a:stretch>
            <a:fillRect/>
          </a:stretch>
        </p:blipFill>
        <p:spPr>
          <a:xfrm>
            <a:off x="570575" y="2034550"/>
            <a:ext cx="4799651" cy="255182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sp>
        <p:nvSpPr>
          <p:cNvPr id="53" name="Google Shape;53;p10"/>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Let's Review</a:t>
            </a:r>
            <a:endParaRPr/>
          </a:p>
        </p:txBody>
      </p:sp>
      <p:sp>
        <p:nvSpPr>
          <p:cNvPr id="54" name="Google Shape;54;p10"/>
          <p:cNvSpPr txBox="1"/>
          <p:nvPr>
            <p:ph idx="1" type="body"/>
          </p:nvPr>
        </p:nvSpPr>
        <p:spPr>
          <a:xfrm>
            <a:off x="3743900" y="894150"/>
            <a:ext cx="5088300" cy="554100"/>
          </a:xfrm>
          <a:prstGeom prst="rect">
            <a:avLst/>
          </a:prstGeom>
        </p:spPr>
        <p:txBody>
          <a:bodyPr anchorCtr="0" anchor="ctr" bIns="91425" lIns="91425" spcFirstLastPara="1" rIns="91425" wrap="square" tIns="91425">
            <a:spAutoFit/>
          </a:bodyPr>
          <a:lstStyle/>
          <a:p>
            <a:pPr indent="0" lvl="0" marL="0" rtl="0" algn="ctr">
              <a:spcBef>
                <a:spcPts val="0"/>
              </a:spcBef>
              <a:spcAft>
                <a:spcPts val="1600"/>
              </a:spcAft>
              <a:buNone/>
            </a:pPr>
            <a:r>
              <a:rPr b="1" lang="en"/>
              <a:t>Washington, D.C.</a:t>
            </a:r>
            <a:endParaRPr b="1"/>
          </a:p>
        </p:txBody>
      </p:sp>
      <p:sp>
        <p:nvSpPr>
          <p:cNvPr id="55" name="Google Shape;55;p10"/>
          <p:cNvSpPr txBox="1"/>
          <p:nvPr>
            <p:ph idx="1" type="body"/>
          </p:nvPr>
        </p:nvSpPr>
        <p:spPr>
          <a:xfrm>
            <a:off x="3638700" y="1492975"/>
            <a:ext cx="5193600" cy="3103200"/>
          </a:xfrm>
          <a:prstGeom prst="rect">
            <a:avLst/>
          </a:prstGeom>
        </p:spPr>
        <p:txBody>
          <a:bodyPr anchorCtr="0" anchor="ctr" bIns="91425" lIns="91425" spcFirstLastPara="1" rIns="91425" wrap="square" tIns="91425">
            <a:spAutoFit/>
          </a:bodyPr>
          <a:lstStyle/>
          <a:p>
            <a:pPr indent="-381000" lvl="0" marL="457200" rtl="0" algn="l">
              <a:spcBef>
                <a:spcPts val="0"/>
              </a:spcBef>
              <a:spcAft>
                <a:spcPts val="0"/>
              </a:spcAft>
              <a:buSzPts val="2400"/>
              <a:buChar char="●"/>
            </a:pPr>
            <a:r>
              <a:rPr lang="en"/>
              <a:t>not part of a state</a:t>
            </a:r>
            <a:endParaRPr/>
          </a:p>
          <a:p>
            <a:pPr indent="-381000" lvl="0" marL="457200" rtl="0" algn="l">
              <a:spcBef>
                <a:spcPts val="0"/>
              </a:spcBef>
              <a:spcAft>
                <a:spcPts val="0"/>
              </a:spcAft>
              <a:buSzPts val="2400"/>
              <a:buChar char="●"/>
            </a:pPr>
            <a:r>
              <a:rPr lang="en"/>
              <a:t>a separate district called the District of Columbia</a:t>
            </a:r>
            <a:endParaRPr/>
          </a:p>
          <a:p>
            <a:pPr indent="-381000" lvl="0" marL="457200" rtl="0" algn="l">
              <a:spcBef>
                <a:spcPts val="0"/>
              </a:spcBef>
              <a:spcAft>
                <a:spcPts val="0"/>
              </a:spcAft>
              <a:buSzPts val="2400"/>
              <a:buChar char="●"/>
            </a:pPr>
            <a:r>
              <a:rPr lang="en"/>
              <a:t>the city and the district take up the same space</a:t>
            </a:r>
            <a:endParaRPr/>
          </a:p>
          <a:p>
            <a:pPr indent="-381000" lvl="0" marL="457200" rtl="0" algn="l">
              <a:spcBef>
                <a:spcPts val="0"/>
              </a:spcBef>
              <a:spcAft>
                <a:spcPts val="0"/>
              </a:spcAft>
              <a:buSzPts val="2400"/>
              <a:buChar char="●"/>
            </a:pPr>
            <a:r>
              <a:rPr lang="en"/>
              <a:t>residents of Washington, D.C. do not have a voice in Congress</a:t>
            </a:r>
            <a:endParaRPr/>
          </a:p>
        </p:txBody>
      </p:sp>
      <p:pic>
        <p:nvPicPr>
          <p:cNvPr id="56" name="Google Shape;56;p10"/>
          <p:cNvPicPr preferRelativeResize="0"/>
          <p:nvPr/>
        </p:nvPicPr>
        <p:blipFill>
          <a:blip r:embed="rId3">
            <a:alphaModFix/>
          </a:blip>
          <a:stretch>
            <a:fillRect/>
          </a:stretch>
        </p:blipFill>
        <p:spPr>
          <a:xfrm>
            <a:off x="584050" y="1014775"/>
            <a:ext cx="2497084" cy="372502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1"/>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The Nation’s Capital: Washington, D.C.</a:t>
            </a:r>
            <a:endParaRPr/>
          </a:p>
        </p:txBody>
      </p:sp>
      <p:pic>
        <p:nvPicPr>
          <p:cNvPr id="62" name="Google Shape;62;p11"/>
          <p:cNvPicPr preferRelativeResize="0"/>
          <p:nvPr/>
        </p:nvPicPr>
        <p:blipFill>
          <a:blip r:embed="rId3">
            <a:alphaModFix/>
          </a:blip>
          <a:stretch>
            <a:fillRect/>
          </a:stretch>
        </p:blipFill>
        <p:spPr>
          <a:xfrm>
            <a:off x="2038000" y="1053025"/>
            <a:ext cx="5068000" cy="376037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2"/>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What is the Constitution?</a:t>
            </a:r>
            <a:endParaRPr/>
          </a:p>
        </p:txBody>
      </p:sp>
      <p:sp>
        <p:nvSpPr>
          <p:cNvPr id="68" name="Google Shape;68;p12"/>
          <p:cNvSpPr txBox="1"/>
          <p:nvPr>
            <p:ph idx="1" type="body"/>
          </p:nvPr>
        </p:nvSpPr>
        <p:spPr>
          <a:xfrm>
            <a:off x="635875" y="1515325"/>
            <a:ext cx="4428600" cy="2678100"/>
          </a:xfrm>
          <a:prstGeom prst="rect">
            <a:avLst/>
          </a:prstGeom>
        </p:spPr>
        <p:txBody>
          <a:bodyPr anchorCtr="0" anchor="ctr" bIns="91425" lIns="91425" spcFirstLastPara="1" rIns="91425" wrap="square" tIns="91425">
            <a:spAutoFit/>
          </a:bodyPr>
          <a:lstStyle/>
          <a:p>
            <a:pPr indent="-381000" lvl="0" marL="457200" rtl="0" algn="l">
              <a:spcBef>
                <a:spcPts val="0"/>
              </a:spcBef>
              <a:spcAft>
                <a:spcPts val="0"/>
              </a:spcAft>
              <a:buSzPts val="2400"/>
              <a:buChar char="●"/>
            </a:pPr>
            <a:r>
              <a:rPr lang="en"/>
              <a:t>highest law in the United States</a:t>
            </a:r>
            <a:endParaRPr/>
          </a:p>
          <a:p>
            <a:pPr indent="-381000" lvl="0" marL="457200" rtl="0" algn="l">
              <a:spcBef>
                <a:spcPts val="0"/>
              </a:spcBef>
              <a:spcAft>
                <a:spcPts val="0"/>
              </a:spcAft>
              <a:buSzPts val="2400"/>
              <a:buChar char="●"/>
            </a:pPr>
            <a:r>
              <a:rPr lang="en"/>
              <a:t>all other laws come from the Constitution</a:t>
            </a:r>
            <a:endParaRPr/>
          </a:p>
          <a:p>
            <a:pPr indent="-381000" lvl="0" marL="457200" rtl="0" algn="l">
              <a:spcBef>
                <a:spcPts val="0"/>
              </a:spcBef>
              <a:spcAft>
                <a:spcPts val="0"/>
              </a:spcAft>
              <a:buSzPts val="2400"/>
              <a:buChar char="●"/>
            </a:pPr>
            <a:r>
              <a:rPr lang="en"/>
              <a:t>explains how the government works</a:t>
            </a:r>
            <a:endParaRPr/>
          </a:p>
        </p:txBody>
      </p:sp>
      <p:pic>
        <p:nvPicPr>
          <p:cNvPr id="69" name="Google Shape;69;p12"/>
          <p:cNvPicPr preferRelativeResize="0"/>
          <p:nvPr/>
        </p:nvPicPr>
        <p:blipFill>
          <a:blip r:embed="rId3">
            <a:alphaModFix/>
          </a:blip>
          <a:stretch>
            <a:fillRect/>
          </a:stretch>
        </p:blipFill>
        <p:spPr>
          <a:xfrm>
            <a:off x="5340149" y="1014725"/>
            <a:ext cx="3049125" cy="3679299"/>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3"/>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The Framers of the Constitution</a:t>
            </a:r>
            <a:endParaRPr/>
          </a:p>
        </p:txBody>
      </p:sp>
      <p:sp>
        <p:nvSpPr>
          <p:cNvPr id="75" name="Google Shape;75;p13"/>
          <p:cNvSpPr txBox="1"/>
          <p:nvPr>
            <p:ph idx="1" type="body"/>
          </p:nvPr>
        </p:nvSpPr>
        <p:spPr>
          <a:xfrm>
            <a:off x="311700" y="3640800"/>
            <a:ext cx="8520600" cy="978900"/>
          </a:xfrm>
          <a:prstGeom prst="rect">
            <a:avLst/>
          </a:prstGeom>
        </p:spPr>
        <p:txBody>
          <a:bodyPr anchorCtr="0" anchor="ctr" bIns="91425" lIns="91425" spcFirstLastPara="1" rIns="91425" wrap="square" tIns="91425">
            <a:spAutoFit/>
          </a:bodyPr>
          <a:lstStyle/>
          <a:p>
            <a:pPr indent="-381000" lvl="0" marL="457200" rtl="0" algn="l">
              <a:spcBef>
                <a:spcPts val="0"/>
              </a:spcBef>
              <a:spcAft>
                <a:spcPts val="0"/>
              </a:spcAft>
              <a:buSzPts val="2400"/>
              <a:buChar char="●"/>
            </a:pPr>
            <a:r>
              <a:rPr lang="en"/>
              <a:t>a group of men who wrote the Constitution as a new way of running the country</a:t>
            </a:r>
            <a:endParaRPr/>
          </a:p>
        </p:txBody>
      </p:sp>
      <p:pic>
        <p:nvPicPr>
          <p:cNvPr id="76" name="Google Shape;76;p13"/>
          <p:cNvPicPr preferRelativeResize="0"/>
          <p:nvPr/>
        </p:nvPicPr>
        <p:blipFill>
          <a:blip r:embed="rId3">
            <a:alphaModFix/>
          </a:blip>
          <a:stretch>
            <a:fillRect/>
          </a:stretch>
        </p:blipFill>
        <p:spPr>
          <a:xfrm>
            <a:off x="2466275" y="1144600"/>
            <a:ext cx="4211450" cy="210572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4"/>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Parts of the Constitution</a:t>
            </a:r>
            <a:endParaRPr/>
          </a:p>
        </p:txBody>
      </p:sp>
      <p:sp>
        <p:nvSpPr>
          <p:cNvPr id="82" name="Google Shape;82;p14"/>
          <p:cNvSpPr txBox="1"/>
          <p:nvPr>
            <p:ph idx="1" type="body"/>
          </p:nvPr>
        </p:nvSpPr>
        <p:spPr>
          <a:xfrm>
            <a:off x="3095100" y="1059225"/>
            <a:ext cx="5737200" cy="3648000"/>
          </a:xfrm>
          <a:prstGeom prst="rect">
            <a:avLst/>
          </a:prstGeom>
        </p:spPr>
        <p:txBody>
          <a:bodyPr anchorCtr="0" anchor="ctr" bIns="91425" lIns="91425" spcFirstLastPara="1" rIns="91425" wrap="square" tIns="91425">
            <a:spAutoFit/>
          </a:bodyPr>
          <a:lstStyle/>
          <a:p>
            <a:pPr indent="-342900" lvl="0" marL="457200" rtl="0" algn="l">
              <a:spcBef>
                <a:spcPts val="0"/>
              </a:spcBef>
              <a:spcAft>
                <a:spcPts val="0"/>
              </a:spcAft>
              <a:buSzPts val="1800"/>
              <a:buChar char="●"/>
            </a:pPr>
            <a:r>
              <a:rPr b="1" lang="en" sz="1800"/>
              <a:t>Preamble</a:t>
            </a:r>
            <a:endParaRPr b="1" sz="1800"/>
          </a:p>
          <a:p>
            <a:pPr indent="-342900" lvl="1" marL="914400" rtl="0" algn="l">
              <a:spcBef>
                <a:spcPts val="0"/>
              </a:spcBef>
              <a:spcAft>
                <a:spcPts val="0"/>
              </a:spcAft>
              <a:buSzPts val="1800"/>
              <a:buChar char="○"/>
            </a:pPr>
            <a:r>
              <a:rPr lang="en" sz="1800"/>
              <a:t>states the goals and purposes of the government</a:t>
            </a:r>
            <a:endParaRPr sz="1800"/>
          </a:p>
          <a:p>
            <a:pPr indent="-342900" lvl="0" marL="457200" rtl="0" algn="l">
              <a:spcBef>
                <a:spcPts val="0"/>
              </a:spcBef>
              <a:spcAft>
                <a:spcPts val="0"/>
              </a:spcAft>
              <a:buSzPts val="1800"/>
              <a:buChar char="●"/>
            </a:pPr>
            <a:r>
              <a:rPr b="1" lang="en" sz="1800"/>
              <a:t>Articles</a:t>
            </a:r>
            <a:endParaRPr b="1" sz="1800"/>
          </a:p>
          <a:p>
            <a:pPr indent="-342900" lvl="1" marL="914400" rtl="0" algn="l">
              <a:spcBef>
                <a:spcPts val="0"/>
              </a:spcBef>
              <a:spcAft>
                <a:spcPts val="0"/>
              </a:spcAft>
              <a:buSzPts val="1800"/>
              <a:buChar char="○"/>
            </a:pPr>
            <a:r>
              <a:rPr lang="en" sz="1800"/>
              <a:t>main part that describe how the government is set up</a:t>
            </a:r>
            <a:endParaRPr sz="1800"/>
          </a:p>
          <a:p>
            <a:pPr indent="-342900" lvl="0" marL="457200" rtl="0" algn="l">
              <a:spcBef>
                <a:spcPts val="0"/>
              </a:spcBef>
              <a:spcAft>
                <a:spcPts val="0"/>
              </a:spcAft>
              <a:buSzPts val="1800"/>
              <a:buChar char="●"/>
            </a:pPr>
            <a:r>
              <a:rPr b="1" lang="en" sz="1800"/>
              <a:t>Sections and clauses</a:t>
            </a:r>
            <a:endParaRPr b="1" sz="1800"/>
          </a:p>
          <a:p>
            <a:pPr indent="-342900" lvl="1" marL="914400" rtl="0" algn="l">
              <a:spcBef>
                <a:spcPts val="0"/>
              </a:spcBef>
              <a:spcAft>
                <a:spcPts val="0"/>
              </a:spcAft>
              <a:buSzPts val="1800"/>
              <a:buChar char="○"/>
            </a:pPr>
            <a:r>
              <a:rPr lang="en" sz="1800"/>
              <a:t>divide up the articles to make them easier to understand</a:t>
            </a:r>
            <a:endParaRPr sz="1800"/>
          </a:p>
          <a:p>
            <a:pPr indent="-342900" lvl="0" marL="457200" rtl="0" algn="l">
              <a:spcBef>
                <a:spcPts val="0"/>
              </a:spcBef>
              <a:spcAft>
                <a:spcPts val="0"/>
              </a:spcAft>
              <a:buSzPts val="1800"/>
              <a:buChar char="●"/>
            </a:pPr>
            <a:r>
              <a:rPr b="1" lang="en" sz="1800"/>
              <a:t>Amendments</a:t>
            </a:r>
            <a:endParaRPr b="1" sz="1800"/>
          </a:p>
          <a:p>
            <a:pPr indent="-342900" lvl="1" marL="914400" rtl="0" algn="l">
              <a:spcBef>
                <a:spcPts val="0"/>
              </a:spcBef>
              <a:spcAft>
                <a:spcPts val="0"/>
              </a:spcAft>
              <a:buSzPts val="1800"/>
              <a:buChar char="○"/>
            </a:pPr>
            <a:r>
              <a:rPr lang="en" sz="1800"/>
              <a:t>changes that were made</a:t>
            </a:r>
            <a:endParaRPr sz="1800"/>
          </a:p>
        </p:txBody>
      </p:sp>
      <p:pic>
        <p:nvPicPr>
          <p:cNvPr id="83" name="Google Shape;83;p14"/>
          <p:cNvPicPr preferRelativeResize="0"/>
          <p:nvPr/>
        </p:nvPicPr>
        <p:blipFill>
          <a:blip r:embed="rId3">
            <a:alphaModFix/>
          </a:blip>
          <a:stretch>
            <a:fillRect/>
          </a:stretch>
        </p:blipFill>
        <p:spPr>
          <a:xfrm>
            <a:off x="487250" y="991200"/>
            <a:ext cx="2190126" cy="1404400"/>
          </a:xfrm>
          <a:prstGeom prst="rect">
            <a:avLst/>
          </a:prstGeom>
          <a:noFill/>
          <a:ln cap="flat" cmpd="sng" w="19050">
            <a:solidFill>
              <a:schemeClr val="dk2"/>
            </a:solidFill>
            <a:prstDash val="solid"/>
            <a:round/>
            <a:headEnd len="sm" w="sm" type="none"/>
            <a:tailEnd len="sm" w="sm" type="none"/>
          </a:ln>
        </p:spPr>
      </p:pic>
      <p:pic>
        <p:nvPicPr>
          <p:cNvPr id="84" name="Google Shape;84;p14"/>
          <p:cNvPicPr preferRelativeResize="0"/>
          <p:nvPr/>
        </p:nvPicPr>
        <p:blipFill>
          <a:blip r:embed="rId4">
            <a:alphaModFix/>
          </a:blip>
          <a:stretch>
            <a:fillRect/>
          </a:stretch>
        </p:blipFill>
        <p:spPr>
          <a:xfrm>
            <a:off x="630056" y="2537375"/>
            <a:ext cx="1904501" cy="2298101"/>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5"/>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What is a capital?</a:t>
            </a:r>
            <a:endParaRPr/>
          </a:p>
        </p:txBody>
      </p:sp>
      <p:sp>
        <p:nvSpPr>
          <p:cNvPr id="90" name="Google Shape;90;p15"/>
          <p:cNvSpPr txBox="1"/>
          <p:nvPr>
            <p:ph idx="1" type="body"/>
          </p:nvPr>
        </p:nvSpPr>
        <p:spPr>
          <a:xfrm>
            <a:off x="464125" y="1277225"/>
            <a:ext cx="3398400" cy="3103200"/>
          </a:xfrm>
          <a:prstGeom prst="rect">
            <a:avLst/>
          </a:prstGeom>
        </p:spPr>
        <p:txBody>
          <a:bodyPr anchorCtr="0" anchor="ctr" bIns="91425" lIns="91425" spcFirstLastPara="1" rIns="91425" wrap="square" tIns="91425">
            <a:spAutoFit/>
          </a:bodyPr>
          <a:lstStyle/>
          <a:p>
            <a:pPr indent="-381000" lvl="0" marL="457200" rtl="0" algn="l">
              <a:spcBef>
                <a:spcPts val="0"/>
              </a:spcBef>
              <a:spcAft>
                <a:spcPts val="0"/>
              </a:spcAft>
              <a:buSzPts val="2400"/>
              <a:buChar char="●"/>
            </a:pPr>
            <a:r>
              <a:rPr lang="en"/>
              <a:t>A city that is home to a government</a:t>
            </a:r>
            <a:endParaRPr/>
          </a:p>
          <a:p>
            <a:pPr indent="-381000" lvl="0" marL="457200" rtl="0" algn="l">
              <a:spcBef>
                <a:spcPts val="0"/>
              </a:spcBef>
              <a:spcAft>
                <a:spcPts val="0"/>
              </a:spcAft>
              <a:buSzPts val="2400"/>
              <a:buChar char="●"/>
            </a:pPr>
            <a:r>
              <a:rPr lang="en"/>
              <a:t>Every state has a capital</a:t>
            </a:r>
            <a:endParaRPr/>
          </a:p>
          <a:p>
            <a:pPr indent="-381000" lvl="0" marL="457200" rtl="0" algn="l">
              <a:spcBef>
                <a:spcPts val="0"/>
              </a:spcBef>
              <a:spcAft>
                <a:spcPts val="0"/>
              </a:spcAft>
              <a:buSzPts val="2400"/>
              <a:buChar char="●"/>
            </a:pPr>
            <a:r>
              <a:rPr lang="en"/>
              <a:t>The capital city of the United States is Washington, D.C.</a:t>
            </a:r>
            <a:endParaRPr/>
          </a:p>
        </p:txBody>
      </p:sp>
      <p:pic>
        <p:nvPicPr>
          <p:cNvPr id="91" name="Google Shape;91;p15"/>
          <p:cNvPicPr preferRelativeResize="0"/>
          <p:nvPr/>
        </p:nvPicPr>
        <p:blipFill>
          <a:blip r:embed="rId3">
            <a:alphaModFix/>
          </a:blip>
          <a:stretch>
            <a:fillRect/>
          </a:stretch>
        </p:blipFill>
        <p:spPr>
          <a:xfrm>
            <a:off x="4329900" y="1332913"/>
            <a:ext cx="4436150" cy="299182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6"/>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The Constitution and America’s Capital</a:t>
            </a:r>
            <a:endParaRPr/>
          </a:p>
        </p:txBody>
      </p:sp>
      <p:sp>
        <p:nvSpPr>
          <p:cNvPr id="97" name="Google Shape;97;p16"/>
          <p:cNvSpPr txBox="1"/>
          <p:nvPr>
            <p:ph idx="1" type="body"/>
          </p:nvPr>
        </p:nvSpPr>
        <p:spPr>
          <a:xfrm>
            <a:off x="4330600" y="1355375"/>
            <a:ext cx="4578000" cy="3249300"/>
          </a:xfrm>
          <a:prstGeom prst="rect">
            <a:avLst/>
          </a:prstGeom>
        </p:spPr>
        <p:txBody>
          <a:bodyPr anchorCtr="0" anchor="ctr" bIns="91425" lIns="91425" spcFirstLastPara="1" rIns="91425" wrap="square" tIns="91425">
            <a:spAutoFit/>
          </a:bodyPr>
          <a:lstStyle/>
          <a:p>
            <a:pPr indent="-368300" lvl="0" marL="457200" rtl="0" algn="l">
              <a:spcBef>
                <a:spcPts val="0"/>
              </a:spcBef>
              <a:spcAft>
                <a:spcPts val="0"/>
              </a:spcAft>
              <a:buSzPts val="2200"/>
              <a:buChar char="●"/>
            </a:pPr>
            <a:r>
              <a:rPr lang="en" sz="2200"/>
              <a:t>Article 1, Section 8, Clause 17 - Powers of Congress.</a:t>
            </a:r>
            <a:endParaRPr sz="2200"/>
          </a:p>
          <a:p>
            <a:pPr indent="-368300" lvl="1" marL="914400" rtl="0" algn="l">
              <a:spcBef>
                <a:spcPts val="0"/>
              </a:spcBef>
              <a:spcAft>
                <a:spcPts val="0"/>
              </a:spcAft>
              <a:buSzPts val="2200"/>
              <a:buChar char="○"/>
            </a:pPr>
            <a:r>
              <a:rPr lang="en"/>
              <a:t>declares that the country’s capital city must be in a district, not a state</a:t>
            </a:r>
            <a:endParaRPr/>
          </a:p>
          <a:p>
            <a:pPr indent="-368300" lvl="1" marL="914400" rtl="0" algn="l">
              <a:spcBef>
                <a:spcPts val="0"/>
              </a:spcBef>
              <a:spcAft>
                <a:spcPts val="0"/>
              </a:spcAft>
              <a:buSzPts val="2200"/>
              <a:buChar char="○"/>
            </a:pPr>
            <a:r>
              <a:rPr lang="en"/>
              <a:t>allows Congress to govern the capital city, the District of Columbia</a:t>
            </a:r>
            <a:endParaRPr/>
          </a:p>
        </p:txBody>
      </p:sp>
      <p:pic>
        <p:nvPicPr>
          <p:cNvPr id="98" name="Google Shape;98;p16"/>
          <p:cNvPicPr preferRelativeResize="0"/>
          <p:nvPr/>
        </p:nvPicPr>
        <p:blipFill>
          <a:blip r:embed="rId3">
            <a:alphaModFix/>
          </a:blip>
          <a:stretch>
            <a:fillRect/>
          </a:stretch>
        </p:blipFill>
        <p:spPr>
          <a:xfrm>
            <a:off x="387900" y="1355363"/>
            <a:ext cx="3760800" cy="264217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