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Helvetica Neue"/>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fntdata"/><Relationship Id="rId11" Type="http://schemas.openxmlformats.org/officeDocument/2006/relationships/slide" Target="slides/slide6.xml"/><Relationship Id="rId22" Type="http://schemas.openxmlformats.org/officeDocument/2006/relationships/font" Target="fonts/HelveticaNeue-boldItalic.fntdata"/><Relationship Id="rId10" Type="http://schemas.openxmlformats.org/officeDocument/2006/relationships/slide" Target="slides/slide5.xml"/><Relationship Id="rId21" Type="http://schemas.openxmlformats.org/officeDocument/2006/relationships/font" Target="fonts/HelveticaNeue-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bCcdGrh3O74KdtIu4t2mZj2NRlBYcEA/view?usp=sharing" TargetMode="External"/><Relationship Id="rId3" Type="http://schemas.openxmlformats.org/officeDocument/2006/relationships/hyperlink" Target="https://drive.google.com/file/d/1MNgGGKHtrPmqgo3gFnxxw0M6O_HS-LZo/view?usp=sharing" TargetMode="External"/><Relationship Id="rId4" Type="http://schemas.openxmlformats.org/officeDocument/2006/relationships/hyperlink" Target="https://drive.google.com/file/d/1xQA5gMlrvy07E4KwDRo_x6EbkN-KVCZR/view?usp=sharing" TargetMode="External"/><Relationship Id="rId5" Type="http://schemas.openxmlformats.org/officeDocument/2006/relationships/hyperlink" Target="https://drive.google.com/file/d/12Sq6GkwPx8sPRIVSyFSOxtbbuQ6mLRDo/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cpl.learnzillion.com/lesson_plans/56149/lesson?card=827986"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6603"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6603"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6606"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26?solr_nav%5Bid%5D=049c98c7c8c3834c4232&amp;solr_nav%5Bpage%5D=0&amp;solr_nav%5Boffset%5D=0"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Boston_tea_party.jp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08?solr_nav%5Bid%5D=bc58a33e29cf0eb30a27&amp;solr_nav%5Bpage%5D=0&amp;solr_nav%5Boffset%5D=3"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Clifford_K._Berryman#/media/File:Clifford_Berryman.jp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loc.gov/teachers/usingprimarysources/resources/Analyzing_Political_Cartoons.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cpl.learnzillion.com/lesson_plans/56149/lesson?card=827986"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cpl.learnzillion.com/lesson_plans/56149/lesson?card=827986"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cpl.learnzillion.com/lesson_plans/56149/lesson?card=827986"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About this lesson</a:t>
            </a:r>
            <a:endParaRPr b="1"/>
          </a:p>
          <a:p>
            <a:pPr indent="0" lvl="0" marL="0" rtl="0" algn="l">
              <a:spcBef>
                <a:spcPts val="0"/>
              </a:spcBef>
              <a:spcAft>
                <a:spcPts val="0"/>
              </a:spcAft>
              <a:buNone/>
            </a:pPr>
            <a:r>
              <a:rPr lang="en"/>
              <a:t>In this lesson, students will further investigate the motto “Tax Without Representation” by analyzing political cartoons created by award winning cartoonist Clifford Berryman.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 . .</a:t>
            </a:r>
            <a:endParaRPr/>
          </a:p>
          <a:p>
            <a:pPr indent="-298450" lvl="0" marL="457200" rtl="0" algn="l">
              <a:spcBef>
                <a:spcPts val="0"/>
              </a:spcBef>
              <a:spcAft>
                <a:spcPts val="0"/>
              </a:spcAft>
              <a:buSzPts val="1100"/>
              <a:buChar char="●"/>
            </a:pPr>
            <a:r>
              <a:rPr lang="en"/>
              <a:t>understand the purpose of a political cartoon and practice using a political cartoon analysis tool.</a:t>
            </a:r>
            <a:endParaRPr/>
          </a:p>
          <a:p>
            <a:pPr indent="-298450" lvl="0" marL="457200" rtl="0" algn="l">
              <a:spcBef>
                <a:spcPts val="0"/>
              </a:spcBef>
              <a:spcAft>
                <a:spcPts val="0"/>
              </a:spcAft>
              <a:buSzPts val="1100"/>
              <a:buChar char="●"/>
            </a:pPr>
            <a:r>
              <a:rPr lang="en"/>
              <a:t>practice analyzing two cartoons.</a:t>
            </a:r>
            <a:endParaRPr/>
          </a:p>
          <a:p>
            <a:pPr indent="-298450" lvl="0" marL="457200" rtl="0" algn="l">
              <a:spcBef>
                <a:spcPts val="0"/>
              </a:spcBef>
              <a:spcAft>
                <a:spcPts val="0"/>
              </a:spcAft>
              <a:buSzPts val="1100"/>
              <a:buChar char="●"/>
            </a:pPr>
            <a:r>
              <a:rPr lang="en"/>
              <a:t>use the analysis tool to independently analyze a third cartoon.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Materials:</a:t>
            </a:r>
            <a:endParaRPr b="1"/>
          </a:p>
          <a:p>
            <a:pPr indent="-298450" lvl="0" marL="457200" rtl="0" algn="l">
              <a:spcBef>
                <a:spcPts val="0"/>
              </a:spcBef>
              <a:spcAft>
                <a:spcPts val="0"/>
              </a:spcAft>
              <a:buSzPts val="1100"/>
              <a:buChar char="●"/>
            </a:pPr>
            <a:r>
              <a:rPr lang="en" u="sng">
                <a:solidFill>
                  <a:schemeClr val="hlink"/>
                </a:solidFill>
                <a:hlinkClick r:id="rId2"/>
              </a:rPr>
              <a:t>Political Cartoon Analysis Practice (blank)</a:t>
            </a:r>
            <a:endParaRPr/>
          </a:p>
          <a:p>
            <a:pPr indent="-298450" lvl="0" marL="457200" rtl="0" algn="l">
              <a:spcBef>
                <a:spcPts val="0"/>
              </a:spcBef>
              <a:spcAft>
                <a:spcPts val="0"/>
              </a:spcAft>
              <a:buSzPts val="1100"/>
              <a:buChar char="●"/>
            </a:pPr>
            <a:r>
              <a:rPr lang="en" u="sng">
                <a:solidFill>
                  <a:schemeClr val="hlink"/>
                </a:solidFill>
                <a:hlinkClick r:id="rId3"/>
              </a:rPr>
              <a:t>Political Cartoon Analysis Practice (completed)</a:t>
            </a:r>
            <a:endParaRPr/>
          </a:p>
          <a:p>
            <a:pPr indent="-298450" lvl="0" marL="457200" rtl="0" algn="l">
              <a:spcBef>
                <a:spcPts val="0"/>
              </a:spcBef>
              <a:spcAft>
                <a:spcPts val="0"/>
              </a:spcAft>
              <a:buSzPts val="1100"/>
              <a:buChar char="●"/>
            </a:pPr>
            <a:r>
              <a:rPr lang="en" u="sng">
                <a:solidFill>
                  <a:schemeClr val="hlink"/>
                </a:solidFill>
                <a:hlinkClick r:id="rId4"/>
              </a:rPr>
              <a:t>Exit Ticket (blank)</a:t>
            </a:r>
            <a:endParaRPr/>
          </a:p>
          <a:p>
            <a:pPr indent="-298450" lvl="0" marL="457200" rtl="0" algn="l">
              <a:spcBef>
                <a:spcPts val="0"/>
              </a:spcBef>
              <a:spcAft>
                <a:spcPts val="0"/>
              </a:spcAft>
              <a:buSzPts val="1100"/>
              <a:buChar char="●"/>
            </a:pPr>
            <a:r>
              <a:rPr lang="en" u="sng">
                <a:solidFill>
                  <a:schemeClr val="hlink"/>
                </a:solidFill>
                <a:hlinkClick r:id="rId5"/>
              </a:rPr>
              <a:t>Exit Ticket (completed)</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SL.11-12.1: Initiate and participate effectively in a range of collaborative discussions (one-on-one, in groups, and teacher-led) with diverse partners on grades 11-12 topics, texts, and issues, building on others' ideas and expressing their own clearly and persuasively.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W.11-12.4: Produce clear and coherent writing in which the development, organization, and style are appropriate to task, purpose, and audience. (Grade-specific expectations for writing types are defined in standards 1-3 above.)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W.11-12.2: Write informative/explanatory texts to examine and convey complex ideas, concepts, and information clearly and accurately through the effective selection, organization, and analysis of content.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RI.11-12.7: Integrate and evaluate multiple sources of information presented in different media or formats (e.g., visually, quantitatively) as well as in words in order to address a question or solve a problem.</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12.DC.22.6: Review the reasons why Washington, D.C. residents do not have voting representation in Congress, and assess the prospects for current efforts to get congressional representation for the District.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D2.Civ.3.9-12. Analyze the impact of constitutions, laws, treaties, and international agreements on the maintenance of national and international order.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D2.Civ.4.9-12. Explain how the U.S. Constitution establishes a system of government that has powers, responsibilities, and limits that have changed over time and that are still contested.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D2.Civ.12.9-12. Analyze how people use and challenge local, state, national, and international laws to address a variety of public issues.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D2.Civ.14.9-12. Analyze historical, contemporary, and emerging means of changing societies, promoting the common good, and protecting rights.</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e46e51ce04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e46e51ce04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“Think back to what you know about the Boston Tea Party. Now that we’ve analyzed Berryman’s cartoon, let’s discuss.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Why did Berryman choose to use the Boston Tea Party as a symbol for Washington, D.C. struggles? Explain the connection.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Is Berryman’s message relevant in modern day Washington, D.C.? Explain.”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Answers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man in the cartoon, DC, points to boxes labeled 'taxation without representation' and says, 'Long since overtime to throw this overboard.’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DC holds a statement noting that 157 years after the Boston Tea Party, District citizens are still in the same boat as the colonists were back then.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Berryman’s message in this political cartoon is relevant in modern day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Washingtonians are still facing the same unfair taxation today.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District citizens still taxed without representation</a:t>
            </a:r>
            <a:r>
              <a:rPr lang="en"/>
              <a:t>. Berryman, Clifford Kennedy, 1869-1949, Clifford Berryman Cartoon Collection. DC Public Library.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e46e51ce04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e46e51ce04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“Let’s analyze another political cartoon drawn by Clifford Berryman. This image was drawn in 1932, two years after the first cartoon we analyzed, and is entitled 'The Forgotten Man.'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Review the Political Cartoon Analysis Protocol with students. Give students time to independently record their thinking on their Political Cartoon Analysis Practice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the Political Cartoon Analysis Practice handout (completed) as needed.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the following guiding questions as needed to help students understand the meaning of the cartoon.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Who is the man DC is talking to? Uncle Sam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does Uncle Sam represent? The United States federal government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Why does DC say, "Yeah, but you forget me on election day?" Uncle Sam is taking tax money from DC but does not allow DC voting privileges on election day.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students to share their thinking.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Observe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do you notice first? Uncle Sam and DC are having a discussion.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people and objects are shown? Uncle Sam and DC are shown. Uncle Sam has a scrolling document. DC has a sign that says Voteless D.C.</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if any, words do you see? Uncle Sam has a scrolling document. DC has a sign that says Voteless D.C.</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might be a symbol? Uncle Sam and the “Voteless D.C.” sign are symbols. Uncle Sam is standing and DC is sitting. This might symbolize power.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other details can you see? Uncle Sam appears to be controlling DC with his hand on his arm.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Reflect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What’s happening in this cartoon? Uncle Sam and DC are having a discussion. Uncle Sam appears to be in control.</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Who do you think was the audience for this cartoon? Residents of Washington, D.C. and the citizens of the United States.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issue do you think this cartoon is about? D.C. paying taxes without representation.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do you think the cartoonist’s opinion on this issue is? Washington, D.C. has been denied representation in Congress and is not being treated fairly.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Question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Student answers will vary.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Why do the residents of Washington, D.C lack voting rights?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Why is Washington, D.C. treated unfairly?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Why does Washington, D.C. pay taxes to the federal government but lack voting rights?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When will Washington, D.C. earn representation?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How can changes be made to allow residents of Washington, D.C. voting rights?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The Forgotten Man</a:t>
            </a:r>
            <a:r>
              <a:rPr lang="en"/>
              <a:t>. Berryman, Clifford Kennedy, 1869-1949, Clifford Berryman Cartoon Collection. DC Public Library.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e46e51ce04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e46e51ce04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“Turn to a partner and explain what Berryman is suggesting about D.C.’s federal tax dollars.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Think about the money Washington, D.C. contributes in federal taxes as well as the lack of representation D.C. has in the federal government.”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with their partners about the political cartoon. Conduct a whole class discussion, calling on a few students to share their thinking.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Berryman’s cartoon is suggesting Washington, D.C. is not being treated fairly.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“Uncle Sam” is taking D.C.’s tax money when he needs it but forgetting about D.C. when it’s time to vote.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Berryman’s message in this political cartoon is relevant in modern day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Washingtonians are still facing the same unfair taxation today.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The Forgotten Man</a:t>
            </a:r>
            <a:r>
              <a:rPr lang="en"/>
              <a:t>. Berryman, Clifford Kennedy, 1869-1949, Clifford Berryman Cartoon Collection. DC Public Library.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e46e51ce04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e46e51ce04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10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Hand out a copy of the exit ticket.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 formative assessment, collect exit tickets.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“Now it’s your turn to analyze a Clifford Berryman political cartoon. This cartoon is from 1933 and is called 'Still not represented?'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After completing the Political Cartoon Analysis Protocol chart on your exit ticket, respond to the following question: What message is Berryman sending through the cartoon, 'Still not represented?'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Exit Ticket (completed).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Still not represented?</a:t>
            </a:r>
            <a:r>
              <a:rPr lang="en"/>
              <a:t> Berryman, Clifford Kennedy, 1869-1949, Clifford Berryman Cartoon Collection. DC Public Library.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“What has made the motto “Taxation Without Representation” relevant for past and present citizens of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motto “Taxation Without Representation” is still accurate for the citizens of D.C. because they are paying high federal taxes but they are not represented in United States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motto is relevant for citizens of Washington, D.C. because they do not have a say in how their tax dollars are being spent.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DC VOTE license plate</a:t>
            </a:r>
            <a:r>
              <a:rPr lang="en"/>
              <a:t>. District of Columbia. Department of Motor Vehicles. Washingtoniana Ephemera Collection. DC Public Library.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e46e51ce0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e46e51ce0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 'Taxation Without Representation' is a phrase that was first used by the American colonists in 1761.</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colonists were frustrated because they were being taxed by the British Parliament to which they had not elected any representatives.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1773, frustration over being taxed without a voice in British Parliament drove the colonists to protest.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American colonists dumped 342 chests of tea into Griffin’s Wharf in Boston, Massachusetts. This event became known as the Boston Tea Party.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tea had been imported by the British East India Company. The colonists were protesting taxation without representation.”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Copy of lithograph by Sarony &amp; Major, 1846 / Public domain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e46e51ce04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e46e51ce0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“Washington, D.C. residents use the motto ‘Taxation Without Representation’ because they do not have a say in how their tax dollars are being spent.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Residents of Washington, D.C. pay full federal taxes. In fact, they pay higher per capita taxes than all 50 of the United States.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Despite paying more money in federal taxes than any state in the country, the people who reside in Washington, D.C. have no representation in Congress, and therefore, have no say in how their federal tax dollars are spent.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addition to using the motto 'Taxation Without Representation,' Washintonians have also referred to the Boston Tea Party in time of protest.”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Members of Self Determination for D.C. dump tea crates into the Potomac River</a:t>
            </a:r>
            <a:r>
              <a:rPr lang="en"/>
              <a:t>. Evening Star (Washington, D.C.), Washington Star Photograph Collection. DC Public Library.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e46e51ce0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e46e51ce0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“In this lesson, we will spend time analyzing political cartoons. Like a motto, a political cartoon makes a point.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Specifically, political cartoons make a point about a political issue or event. They usually appear near editorials and opinion essays in a newspaper.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Clifford Berryman was a prominent figure in Washington, D.C. He was an award winning cartoonist with </a:t>
            </a:r>
            <a:r>
              <a:rPr i="1" lang="en">
                <a:solidFill>
                  <a:schemeClr val="dk1"/>
                </a:solidFill>
              </a:rPr>
              <a:t>The Washington Post</a:t>
            </a:r>
            <a:r>
              <a:rPr lang="en">
                <a:solidFill>
                  <a:schemeClr val="dk1"/>
                </a:solidFill>
              </a:rPr>
              <a:t> from 1891 to 1907 and </a:t>
            </a:r>
            <a:r>
              <a:rPr i="1" lang="en">
                <a:solidFill>
                  <a:schemeClr val="dk1"/>
                </a:solidFill>
              </a:rPr>
              <a:t>The Washington Star</a:t>
            </a:r>
            <a:r>
              <a:rPr lang="en">
                <a:solidFill>
                  <a:schemeClr val="dk1"/>
                </a:solidFill>
              </a:rPr>
              <a:t> newspaper from 1907 to 1949.</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Berryman drew thousands of political cartoons commenting on American presidents and politics during his career.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One topic Berryman covered heavily was the representation of the District of Columbia in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cartoons you will be analyzing in this lesson were drawn between 1930 and 1933.”</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Harris &amp; Ewing / Public domain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e46e51ce04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e46e51ce0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“Political cartoons can be funny, but their main purpose is to persuade the reader. Good political cartoons make the reader think about current events.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They also try to sway the reader’s opinion toward the cartoonist's point of view.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read political cartoons, but we need to make sure that we read them through a critical lens in order to understand the cartoonist’s message. Here are three steps to use in analyzing a political cartoon."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Review the Political Cartoon Analysis Protocol with students.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​​​​​​​Teacher's Guide: Analyzing Political Cartoons</a:t>
            </a:r>
            <a:r>
              <a:rPr lang="en"/>
              <a:t>. Library of Congress.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e46e51ce04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e46e51ce04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“Let’s analyze a political cartoon drawn in 1930 by Clifford Berryman. This cartoon is called, ‘District citizens still taxed without representation.’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Berryman's comics frequently used a character he called DC. DC represents the District of Columbia in these cartoons.”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Handout the Political Cartoon Analysis Practice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Review the Political Cartoon Analysis Protocol by completing a think aloud with students.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should record notes on their Political Cartoon Analysis Practice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the Political Cartoon Analysis Practice handout (completed) as needed.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first step in the Political Cartoon Analysis Protocol is to observe the cartoon.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As I look at the cartoon, I see 'DC' on the character’s hat representing Washington, D.C.</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 notice DC and boxes that all have the same label on them.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labels on the boxes read 'Taxation Without Representation Tea.' This might be a symbol, especially because there are many boxes with the same label on them.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sign DC is holding has a number on it, and that number refers to how many years it has been since the Boston Tea Party.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DC still lacks representation after all of this time.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DC’s sign also says that Washington, D.C. is in the same boat today. Nothing has changed for DC.”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District citizens still taxed without representation</a:t>
            </a:r>
            <a:r>
              <a:rPr lang="en"/>
              <a:t>. Berryman, Clifford Kennedy, 1869-1949, Clifford Berryman Cartoon Collection. DC Public Library.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e46e51ce04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e46e51ce04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second step in the Political Cartoon Analysis Protocol is to observe the cartoon.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where I can really think about what is happening in the cartoon.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 am also going to consider what the cartoonist is trying to say.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the cartoon, DC appears upset because the District of Columbia has been in 'the same boat' for 157 years.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 think the audience for this cartoon could be the residents of Washington, D.C. and the citizens of the United States.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issue of this cartoon is D.C.’s lack of representation in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Berryman’s opinion is clear: Washington, D.C. has been denied representation in Congress for too long."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should record notes on their Political Cartoon Analysis Practice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the Political Cartoon Analysis Practice handout (completed) as needed.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District citizens still taxed without representation</a:t>
            </a:r>
            <a:r>
              <a:rPr lang="en"/>
              <a:t>. Berryman, Clifford Kennedy, 1869-1949, Clifford Berryman Cartoon Collection. DC Public Library.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e46e51ce04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e46e51ce04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final step in the Political Cartoon Analysis Protocol is to question. This is my chance to generate some ideas based on my analysis of the cartoon and really stretch my thinking. The questions I generate will lead to more observation and reflection.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 generate some new ideas, I’m going to use some basic 'wonder' prompts: Who? What? When? Where? Why? How?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After observing and reflecting on the cartoon, I’ve generated three important questions: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Why do the residents of Washington, D.C. lack voting rights?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When will Washington, D.C. earn representation?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How can changes be made to allow residents of Washington, D.C. voting rights?”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should record notes on their Political Cartoon Analysis Practice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the Political Cartoon Analysis Practice handout (completed) as needed.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District citizens still taxed without representation</a:t>
            </a:r>
            <a:r>
              <a:rPr lang="en"/>
              <a:t>. Berryman, Clifford Kennedy, 1869-1949, Clifford Berryman Cartoon Collection. DC Public Library.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503800" y="399000"/>
            <a:ext cx="3849900" cy="36096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The Political Cartoons of Clifford Berryman</a:t>
            </a:r>
            <a:endParaRPr sz="5000"/>
          </a:p>
        </p:txBody>
      </p:sp>
      <p:sp>
        <p:nvSpPr>
          <p:cNvPr id="38" name="Google Shape;38;p8"/>
          <p:cNvSpPr txBox="1"/>
          <p:nvPr/>
        </p:nvSpPr>
        <p:spPr>
          <a:xfrm>
            <a:off x="1007796" y="4278825"/>
            <a:ext cx="28419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Home Rule: Grade 12, Lesson 3</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854979" y="398999"/>
            <a:ext cx="3728797" cy="36096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Turn and Talk</a:t>
            </a:r>
            <a:endParaRPr/>
          </a:p>
        </p:txBody>
      </p:sp>
      <p:sp>
        <p:nvSpPr>
          <p:cNvPr id="106" name="Google Shape;106;p17"/>
          <p:cNvSpPr txBox="1"/>
          <p:nvPr/>
        </p:nvSpPr>
        <p:spPr>
          <a:xfrm>
            <a:off x="384500" y="1636475"/>
            <a:ext cx="4772100" cy="32493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Why did Berryman choose to use the Boston Tea Party as a symbol for Washington, D.C. struggles? Explain the connection.</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Why is Berryman’s message relevant in modern day Washington, D.C.?</a:t>
            </a:r>
            <a:endParaRPr sz="2200">
              <a:solidFill>
                <a:srgbClr val="005C66"/>
              </a:solidFill>
              <a:latin typeface="Helvetica Neue"/>
              <a:ea typeface="Helvetica Neue"/>
              <a:cs typeface="Helvetica Neue"/>
              <a:sym typeface="Helvetica Neue"/>
            </a:endParaRPr>
          </a:p>
        </p:txBody>
      </p:sp>
      <p:sp>
        <p:nvSpPr>
          <p:cNvPr id="107" name="Google Shape;107;p17"/>
          <p:cNvSpPr txBox="1"/>
          <p:nvPr/>
        </p:nvSpPr>
        <p:spPr>
          <a:xfrm>
            <a:off x="451375" y="965900"/>
            <a:ext cx="82998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900"/>
              </a:spcAft>
              <a:buNone/>
            </a:pPr>
            <a:r>
              <a:rPr b="1" lang="en" sz="2400">
                <a:solidFill>
                  <a:srgbClr val="005C66"/>
                </a:solidFill>
                <a:latin typeface="Helvetica Neue"/>
                <a:ea typeface="Helvetica Neue"/>
                <a:cs typeface="Helvetica Neue"/>
                <a:sym typeface="Helvetica Neue"/>
              </a:rPr>
              <a:t>Political Cartoon Analysis</a:t>
            </a:r>
            <a:endParaRPr b="1" sz="2400">
              <a:solidFill>
                <a:srgbClr val="005C66"/>
              </a:solidFill>
              <a:latin typeface="Helvetica Neue"/>
              <a:ea typeface="Helvetica Neue"/>
              <a:cs typeface="Helvetica Neue"/>
              <a:sym typeface="Helvetica Neue"/>
            </a:endParaRPr>
          </a:p>
        </p:txBody>
      </p:sp>
      <p:pic>
        <p:nvPicPr>
          <p:cNvPr id="108" name="Google Shape;108;p17"/>
          <p:cNvPicPr preferRelativeResize="0"/>
          <p:nvPr/>
        </p:nvPicPr>
        <p:blipFill>
          <a:blip r:embed="rId3">
            <a:alphaModFix/>
          </a:blip>
          <a:stretch>
            <a:fillRect/>
          </a:stretch>
        </p:blipFill>
        <p:spPr>
          <a:xfrm>
            <a:off x="5385576" y="1693875"/>
            <a:ext cx="3289401" cy="31345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311700" y="156725"/>
            <a:ext cx="8520600" cy="1276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Political Cartoon Analysis: "The Forgotten Man"</a:t>
            </a:r>
            <a:endParaRPr/>
          </a:p>
        </p:txBody>
      </p:sp>
      <p:sp>
        <p:nvSpPr>
          <p:cNvPr id="114" name="Google Shape;114;p18"/>
          <p:cNvSpPr txBox="1"/>
          <p:nvPr/>
        </p:nvSpPr>
        <p:spPr>
          <a:xfrm>
            <a:off x="4877775" y="2565275"/>
            <a:ext cx="32325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900"/>
              </a:spcAft>
              <a:buNone/>
            </a:pPr>
            <a:r>
              <a:rPr b="1" lang="en" sz="3000">
                <a:solidFill>
                  <a:srgbClr val="005C66"/>
                </a:solidFill>
                <a:latin typeface="Helvetica Neue"/>
                <a:ea typeface="Helvetica Neue"/>
                <a:cs typeface="Helvetica Neue"/>
                <a:sym typeface="Helvetica Neue"/>
              </a:rPr>
              <a:t>"The Forgotten Man"</a:t>
            </a:r>
            <a:endParaRPr b="1" sz="3000">
              <a:solidFill>
                <a:srgbClr val="005C66"/>
              </a:solidFill>
              <a:latin typeface="Helvetica Neue"/>
              <a:ea typeface="Helvetica Neue"/>
              <a:cs typeface="Helvetica Neue"/>
              <a:sym typeface="Helvetica Neue"/>
            </a:endParaRPr>
          </a:p>
        </p:txBody>
      </p:sp>
      <p:pic>
        <p:nvPicPr>
          <p:cNvPr id="115" name="Google Shape;115;p18"/>
          <p:cNvPicPr preferRelativeResize="0"/>
          <p:nvPr/>
        </p:nvPicPr>
        <p:blipFill>
          <a:blip r:embed="rId3">
            <a:alphaModFix/>
          </a:blip>
          <a:stretch>
            <a:fillRect/>
          </a:stretch>
        </p:blipFill>
        <p:spPr>
          <a:xfrm>
            <a:off x="1157075" y="1612425"/>
            <a:ext cx="3414925" cy="32356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Turn and Talk</a:t>
            </a:r>
            <a:endParaRPr/>
          </a:p>
        </p:txBody>
      </p:sp>
      <p:pic>
        <p:nvPicPr>
          <p:cNvPr id="121" name="Google Shape;121;p19"/>
          <p:cNvPicPr preferRelativeResize="0"/>
          <p:nvPr/>
        </p:nvPicPr>
        <p:blipFill>
          <a:blip r:embed="rId3">
            <a:alphaModFix/>
          </a:blip>
          <a:stretch>
            <a:fillRect/>
          </a:stretch>
        </p:blipFill>
        <p:spPr>
          <a:xfrm>
            <a:off x="5125300" y="1718325"/>
            <a:ext cx="3232500" cy="3062752"/>
          </a:xfrm>
          <a:prstGeom prst="rect">
            <a:avLst/>
          </a:prstGeom>
          <a:noFill/>
          <a:ln cap="flat" cmpd="sng" w="19050">
            <a:solidFill>
              <a:schemeClr val="dk2"/>
            </a:solidFill>
            <a:prstDash val="solid"/>
            <a:round/>
            <a:headEnd len="sm" w="sm" type="none"/>
            <a:tailEnd len="sm" w="sm" type="none"/>
          </a:ln>
        </p:spPr>
      </p:pic>
      <p:sp>
        <p:nvSpPr>
          <p:cNvPr id="122" name="Google Shape;122;p19"/>
          <p:cNvSpPr txBox="1"/>
          <p:nvPr/>
        </p:nvSpPr>
        <p:spPr>
          <a:xfrm>
            <a:off x="618325" y="1819750"/>
            <a:ext cx="4004100" cy="28599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What is Berryman suggesting about D.C.’s federal tax dollars?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Why is Berryman’s message relevant in modern day Washington, D.C.?</a:t>
            </a:r>
            <a:endParaRPr sz="2200">
              <a:solidFill>
                <a:srgbClr val="005C66"/>
              </a:solidFill>
              <a:latin typeface="Helvetica Neue"/>
              <a:ea typeface="Helvetica Neue"/>
              <a:cs typeface="Helvetica Neue"/>
              <a:sym typeface="Helvetica Neue"/>
            </a:endParaRPr>
          </a:p>
        </p:txBody>
      </p:sp>
      <p:sp>
        <p:nvSpPr>
          <p:cNvPr id="123" name="Google Shape;123;p19"/>
          <p:cNvSpPr txBox="1"/>
          <p:nvPr/>
        </p:nvSpPr>
        <p:spPr>
          <a:xfrm>
            <a:off x="2955750" y="1006825"/>
            <a:ext cx="32325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900"/>
              </a:spcAft>
              <a:buNone/>
            </a:pPr>
            <a:r>
              <a:rPr b="1" lang="en" sz="2400">
                <a:solidFill>
                  <a:srgbClr val="005C66"/>
                </a:solidFill>
                <a:latin typeface="Helvetica Neue"/>
                <a:ea typeface="Helvetica Neue"/>
                <a:cs typeface="Helvetica Neue"/>
                <a:sym typeface="Helvetica Neue"/>
              </a:rPr>
              <a:t>"The Forgotten Man"</a:t>
            </a:r>
            <a:endParaRPr b="1" sz="2400">
              <a:solidFill>
                <a:srgbClr val="005C66"/>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129" name="Google Shape;129;p20"/>
          <p:cNvSpPr txBox="1"/>
          <p:nvPr/>
        </p:nvSpPr>
        <p:spPr>
          <a:xfrm>
            <a:off x="3902225" y="1636475"/>
            <a:ext cx="5008800" cy="31101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Use the Political Cartoon Analysis Protocol to analyze Clifford Berryman’s “Still not represented?”</a:t>
            </a:r>
            <a:endParaRPr sz="2100">
              <a:solidFill>
                <a:srgbClr val="005C66"/>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What message is Berryman sending through this ca</a:t>
            </a:r>
            <a:r>
              <a:rPr lang="en" sz="2100">
                <a:solidFill>
                  <a:srgbClr val="005C66"/>
                </a:solidFill>
                <a:latin typeface="Helvetica Neue"/>
                <a:ea typeface="Helvetica Neue"/>
                <a:cs typeface="Helvetica Neue"/>
                <a:sym typeface="Helvetica Neue"/>
              </a:rPr>
              <a:t>r</a:t>
            </a:r>
            <a:r>
              <a:rPr lang="en" sz="2100">
                <a:solidFill>
                  <a:srgbClr val="005C66"/>
                </a:solidFill>
                <a:latin typeface="Helvetica Neue"/>
                <a:ea typeface="Helvetica Neue"/>
                <a:cs typeface="Helvetica Neue"/>
                <a:sym typeface="Helvetica Neue"/>
              </a:rPr>
              <a:t>toon?</a:t>
            </a:r>
            <a:endParaRPr sz="2100">
              <a:solidFill>
                <a:srgbClr val="005C66"/>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Why is Berryman’s message relevant in modern day Washington, D.C.?</a:t>
            </a:r>
            <a:endParaRPr sz="2100">
              <a:solidFill>
                <a:srgbClr val="005C66"/>
              </a:solidFill>
              <a:latin typeface="Helvetica Neue"/>
              <a:ea typeface="Helvetica Neue"/>
              <a:cs typeface="Helvetica Neue"/>
              <a:sym typeface="Helvetica Neue"/>
            </a:endParaRPr>
          </a:p>
        </p:txBody>
      </p:sp>
      <p:sp>
        <p:nvSpPr>
          <p:cNvPr id="130" name="Google Shape;130;p20"/>
          <p:cNvSpPr txBox="1"/>
          <p:nvPr/>
        </p:nvSpPr>
        <p:spPr>
          <a:xfrm>
            <a:off x="451375" y="965900"/>
            <a:ext cx="82998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900"/>
              </a:spcAft>
              <a:buNone/>
            </a:pPr>
            <a:r>
              <a:rPr b="1" lang="en" sz="2400">
                <a:solidFill>
                  <a:srgbClr val="005C66"/>
                </a:solidFill>
                <a:latin typeface="Helvetica Neue"/>
                <a:ea typeface="Helvetica Neue"/>
                <a:cs typeface="Helvetica Neue"/>
                <a:sym typeface="Helvetica Neue"/>
              </a:rPr>
              <a:t>"Still not represented?"</a:t>
            </a:r>
            <a:endParaRPr b="1" sz="2400">
              <a:solidFill>
                <a:srgbClr val="005C66"/>
              </a:solidFill>
              <a:latin typeface="Helvetica Neue"/>
              <a:ea typeface="Helvetica Neue"/>
              <a:cs typeface="Helvetica Neue"/>
              <a:sym typeface="Helvetica Neue"/>
            </a:endParaRPr>
          </a:p>
        </p:txBody>
      </p:sp>
      <p:pic>
        <p:nvPicPr>
          <p:cNvPr id="131" name="Google Shape;131;p20"/>
          <p:cNvPicPr preferRelativeResize="0"/>
          <p:nvPr/>
        </p:nvPicPr>
        <p:blipFill>
          <a:blip r:embed="rId3">
            <a:alphaModFix/>
          </a:blip>
          <a:stretch>
            <a:fillRect/>
          </a:stretch>
        </p:blipFill>
        <p:spPr>
          <a:xfrm>
            <a:off x="451380" y="1633100"/>
            <a:ext cx="3247445" cy="31436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Discuss</a:t>
            </a:r>
            <a:endParaRPr/>
          </a:p>
        </p:txBody>
      </p:sp>
      <p:sp>
        <p:nvSpPr>
          <p:cNvPr id="45" name="Google Shape;45;p9"/>
          <p:cNvSpPr/>
          <p:nvPr/>
        </p:nvSpPr>
        <p:spPr>
          <a:xfrm>
            <a:off x="311700" y="982475"/>
            <a:ext cx="8016900" cy="910500"/>
          </a:xfrm>
          <a:prstGeom prst="wedgeRoundRectCallout">
            <a:avLst>
              <a:gd fmla="val 54343" name="adj1"/>
              <a:gd fmla="val 41313"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Why is the motto “Taxation Without Representation” relevant for past and present citizens of Washington, D.C.?</a:t>
            </a:r>
            <a:endParaRPr sz="2200"/>
          </a:p>
        </p:txBody>
      </p:sp>
      <p:pic>
        <p:nvPicPr>
          <p:cNvPr id="46" name="Google Shape;46;p9"/>
          <p:cNvPicPr preferRelativeResize="0"/>
          <p:nvPr/>
        </p:nvPicPr>
        <p:blipFill>
          <a:blip r:embed="rId3">
            <a:alphaModFix/>
          </a:blip>
          <a:stretch>
            <a:fillRect/>
          </a:stretch>
        </p:blipFill>
        <p:spPr>
          <a:xfrm>
            <a:off x="1744875" y="2133850"/>
            <a:ext cx="5150550" cy="26960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Taxation Without Representation</a:t>
            </a:r>
            <a:endParaRPr/>
          </a:p>
        </p:txBody>
      </p:sp>
      <p:sp>
        <p:nvSpPr>
          <p:cNvPr id="52" name="Google Shape;52;p10"/>
          <p:cNvSpPr txBox="1"/>
          <p:nvPr/>
        </p:nvSpPr>
        <p:spPr>
          <a:xfrm>
            <a:off x="4572000" y="1095000"/>
            <a:ext cx="4260300" cy="36789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1761</a:t>
            </a:r>
            <a:endParaRPr sz="2000">
              <a:solidFill>
                <a:srgbClr val="005C66"/>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“Taxation Without Representation” was first used by American colonists in response to being taxed by British Parliament</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1773</a:t>
            </a:r>
            <a:endParaRPr sz="2000">
              <a:solidFill>
                <a:srgbClr val="005C66"/>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American colonists protested British taxation during the Boston Tea Party</a:t>
            </a:r>
            <a:endParaRPr sz="2000">
              <a:solidFill>
                <a:srgbClr val="005C66"/>
              </a:solidFill>
              <a:latin typeface="Helvetica Neue"/>
              <a:ea typeface="Helvetica Neue"/>
              <a:cs typeface="Helvetica Neue"/>
              <a:sym typeface="Helvetica Neue"/>
            </a:endParaRPr>
          </a:p>
        </p:txBody>
      </p:sp>
      <p:pic>
        <p:nvPicPr>
          <p:cNvPr id="53" name="Google Shape;53;p10"/>
          <p:cNvPicPr preferRelativeResize="0"/>
          <p:nvPr/>
        </p:nvPicPr>
        <p:blipFill>
          <a:blip r:embed="rId3">
            <a:alphaModFix/>
          </a:blip>
          <a:stretch>
            <a:fillRect/>
          </a:stretch>
        </p:blipFill>
        <p:spPr>
          <a:xfrm>
            <a:off x="322875" y="1656650"/>
            <a:ext cx="4064576" cy="25556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Review</a:t>
            </a:r>
            <a:endParaRPr/>
          </a:p>
        </p:txBody>
      </p:sp>
      <p:sp>
        <p:nvSpPr>
          <p:cNvPr id="59" name="Google Shape;59;p11"/>
          <p:cNvSpPr txBox="1"/>
          <p:nvPr/>
        </p:nvSpPr>
        <p:spPr>
          <a:xfrm>
            <a:off x="4830175" y="1177900"/>
            <a:ext cx="3619500" cy="36387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Pay full federal taxes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Pay higher per capita taxes than all 50 of the United States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Have no representation in Congress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Have no say in how their federal tax dollars are spent</a:t>
            </a:r>
            <a:endParaRPr sz="2200">
              <a:solidFill>
                <a:srgbClr val="005C66"/>
              </a:solidFill>
              <a:latin typeface="Helvetica Neue"/>
              <a:ea typeface="Helvetica Neue"/>
              <a:cs typeface="Helvetica Neue"/>
              <a:sym typeface="Helvetica Neue"/>
            </a:endParaRPr>
          </a:p>
        </p:txBody>
      </p:sp>
      <p:pic>
        <p:nvPicPr>
          <p:cNvPr id="60" name="Google Shape;60;p11"/>
          <p:cNvPicPr preferRelativeResize="0"/>
          <p:nvPr/>
        </p:nvPicPr>
        <p:blipFill rotWithShape="1">
          <a:blip r:embed="rId3">
            <a:alphaModFix/>
          </a:blip>
          <a:srcRect b="6207" l="5157" r="4679" t="10250"/>
          <a:stretch/>
        </p:blipFill>
        <p:spPr>
          <a:xfrm>
            <a:off x="416475" y="1324050"/>
            <a:ext cx="4155525" cy="2648125"/>
          </a:xfrm>
          <a:prstGeom prst="rect">
            <a:avLst/>
          </a:prstGeom>
          <a:noFill/>
          <a:ln cap="flat" cmpd="sng" w="19050">
            <a:solidFill>
              <a:schemeClr val="dk2"/>
            </a:solidFill>
            <a:prstDash val="solid"/>
            <a:round/>
            <a:headEnd len="sm" w="sm" type="none"/>
            <a:tailEnd len="sm" w="sm" type="none"/>
          </a:ln>
        </p:spPr>
      </p:pic>
      <p:sp>
        <p:nvSpPr>
          <p:cNvPr id="61" name="Google Shape;61;p11"/>
          <p:cNvSpPr txBox="1"/>
          <p:nvPr/>
        </p:nvSpPr>
        <p:spPr>
          <a:xfrm>
            <a:off x="4223425" y="559800"/>
            <a:ext cx="46089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900"/>
              </a:spcAft>
              <a:buNone/>
            </a:pPr>
            <a:r>
              <a:rPr b="1" lang="en" sz="2400">
                <a:solidFill>
                  <a:srgbClr val="005C66"/>
                </a:solidFill>
                <a:latin typeface="Helvetica Neue"/>
                <a:ea typeface="Helvetica Neue"/>
                <a:cs typeface="Helvetica Neue"/>
                <a:sym typeface="Helvetica Neue"/>
              </a:rPr>
              <a:t>Residents of Washington, D.C.</a:t>
            </a:r>
            <a:endParaRPr b="1" sz="2400">
              <a:solidFill>
                <a:srgbClr val="005C66"/>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The Political Cartoons of Clifford Berryman</a:t>
            </a:r>
            <a:endParaRPr/>
          </a:p>
        </p:txBody>
      </p:sp>
      <p:sp>
        <p:nvSpPr>
          <p:cNvPr id="67" name="Google Shape;67;p12"/>
          <p:cNvSpPr txBox="1"/>
          <p:nvPr/>
        </p:nvSpPr>
        <p:spPr>
          <a:xfrm>
            <a:off x="3756675" y="2985475"/>
            <a:ext cx="4994400" cy="1908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Clifford Berryman</a:t>
            </a:r>
            <a:endParaRPr sz="2000">
              <a:solidFill>
                <a:srgbClr val="005C66"/>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Award winning cartoonist in Washington, D.C.</a:t>
            </a:r>
            <a:endParaRPr sz="2000">
              <a:solidFill>
                <a:srgbClr val="005C66"/>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Drew thousands of political cartoons</a:t>
            </a:r>
            <a:endParaRPr sz="2000">
              <a:solidFill>
                <a:srgbClr val="005C66"/>
              </a:solidFill>
              <a:latin typeface="Helvetica Neue"/>
              <a:ea typeface="Helvetica Neue"/>
              <a:cs typeface="Helvetica Neue"/>
              <a:sym typeface="Helvetica Neue"/>
            </a:endParaRPr>
          </a:p>
        </p:txBody>
      </p:sp>
      <p:pic>
        <p:nvPicPr>
          <p:cNvPr id="68" name="Google Shape;68;p12"/>
          <p:cNvPicPr preferRelativeResize="0"/>
          <p:nvPr/>
        </p:nvPicPr>
        <p:blipFill>
          <a:blip r:embed="rId3">
            <a:alphaModFix/>
          </a:blip>
          <a:stretch>
            <a:fillRect/>
          </a:stretch>
        </p:blipFill>
        <p:spPr>
          <a:xfrm>
            <a:off x="472775" y="1077450"/>
            <a:ext cx="2733675" cy="3638550"/>
          </a:xfrm>
          <a:prstGeom prst="rect">
            <a:avLst/>
          </a:prstGeom>
          <a:noFill/>
          <a:ln cap="flat" cmpd="sng" w="19050">
            <a:solidFill>
              <a:schemeClr val="dk2"/>
            </a:solidFill>
            <a:prstDash val="solid"/>
            <a:round/>
            <a:headEnd len="sm" w="sm" type="none"/>
            <a:tailEnd len="sm" w="sm" type="none"/>
          </a:ln>
        </p:spPr>
      </p:pic>
      <p:sp>
        <p:nvSpPr>
          <p:cNvPr id="69" name="Google Shape;69;p12"/>
          <p:cNvSpPr txBox="1"/>
          <p:nvPr/>
        </p:nvSpPr>
        <p:spPr>
          <a:xfrm>
            <a:off x="3756600" y="1001250"/>
            <a:ext cx="4994400" cy="1908600"/>
          </a:xfrm>
          <a:prstGeom prst="rect">
            <a:avLst/>
          </a:prstGeom>
          <a:solidFill>
            <a:srgbClr val="D9D9D9"/>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t>Political cartoon</a:t>
            </a:r>
            <a:endParaRPr sz="2000"/>
          </a:p>
          <a:p>
            <a:pPr indent="-355600" lvl="0" marL="457200" rtl="0" algn="l">
              <a:lnSpc>
                <a:spcPct val="115000"/>
              </a:lnSpc>
              <a:spcBef>
                <a:spcPts val="0"/>
              </a:spcBef>
              <a:spcAft>
                <a:spcPts val="0"/>
              </a:spcAft>
              <a:buSzPts val="2000"/>
              <a:buChar char="●"/>
            </a:pPr>
            <a:r>
              <a:rPr lang="en" sz="2000"/>
              <a:t>Cartoon that makes a point about a political issue or event</a:t>
            </a:r>
            <a:endParaRPr sz="2000"/>
          </a:p>
          <a:p>
            <a:pPr indent="-355600" lvl="0" marL="457200" rtl="0" algn="l">
              <a:lnSpc>
                <a:spcPct val="115000"/>
              </a:lnSpc>
              <a:spcBef>
                <a:spcPts val="0"/>
              </a:spcBef>
              <a:spcAft>
                <a:spcPts val="0"/>
              </a:spcAft>
              <a:buSzPts val="2000"/>
              <a:buChar char="●"/>
            </a:pPr>
            <a:r>
              <a:rPr lang="en" sz="2000"/>
              <a:t>Usually near editorials and opinion essays in a newspaper</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Political Cartoon Analysis Protocol</a:t>
            </a:r>
            <a:endParaRPr/>
          </a:p>
        </p:txBody>
      </p:sp>
      <p:sp>
        <p:nvSpPr>
          <p:cNvPr id="75" name="Google Shape;75;p13"/>
          <p:cNvSpPr txBox="1"/>
          <p:nvPr/>
        </p:nvSpPr>
        <p:spPr>
          <a:xfrm>
            <a:off x="944600" y="1488150"/>
            <a:ext cx="4216500" cy="26781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Observe: What do you see?</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Reflect: What does it make you think?</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Question: What do you still wonder?</a:t>
            </a:r>
            <a:endParaRPr sz="2400">
              <a:solidFill>
                <a:srgbClr val="005C66"/>
              </a:solidFill>
              <a:latin typeface="Helvetica Neue"/>
              <a:ea typeface="Helvetica Neue"/>
              <a:cs typeface="Helvetica Neue"/>
              <a:sym typeface="Helvetica Neue"/>
            </a:endParaRPr>
          </a:p>
        </p:txBody>
      </p:sp>
      <p:pic>
        <p:nvPicPr>
          <p:cNvPr id="76" name="Google Shape;76;p13"/>
          <p:cNvPicPr preferRelativeResize="0"/>
          <p:nvPr/>
        </p:nvPicPr>
        <p:blipFill>
          <a:blip r:embed="rId3">
            <a:alphaModFix/>
          </a:blip>
          <a:stretch>
            <a:fillRect/>
          </a:stretch>
        </p:blipFill>
        <p:spPr>
          <a:xfrm>
            <a:off x="6003000" y="1033800"/>
            <a:ext cx="1818225" cy="378257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Analyzing a Political Cartoon</a:t>
            </a:r>
            <a:endParaRPr/>
          </a:p>
        </p:txBody>
      </p:sp>
      <p:sp>
        <p:nvSpPr>
          <p:cNvPr id="82" name="Google Shape;82;p14"/>
          <p:cNvSpPr txBox="1"/>
          <p:nvPr/>
        </p:nvSpPr>
        <p:spPr>
          <a:xfrm>
            <a:off x="4054075" y="1994475"/>
            <a:ext cx="4697100" cy="24705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What do you notice first?</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What people and objects are shown?</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What, if any, words do you see?</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What might be a symbol?</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What other details can you see?</a:t>
            </a:r>
            <a:endParaRPr sz="2200">
              <a:solidFill>
                <a:srgbClr val="005C66"/>
              </a:solidFill>
              <a:latin typeface="Helvetica Neue"/>
              <a:ea typeface="Helvetica Neue"/>
              <a:cs typeface="Helvetica Neue"/>
              <a:sym typeface="Helvetica Neue"/>
            </a:endParaRPr>
          </a:p>
        </p:txBody>
      </p:sp>
      <p:sp>
        <p:nvSpPr>
          <p:cNvPr id="83" name="Google Shape;83;p14"/>
          <p:cNvSpPr txBox="1"/>
          <p:nvPr/>
        </p:nvSpPr>
        <p:spPr>
          <a:xfrm>
            <a:off x="4881925" y="1108375"/>
            <a:ext cx="27570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900"/>
              </a:spcAft>
              <a:buNone/>
            </a:pPr>
            <a:r>
              <a:rPr b="1" lang="en" sz="2400">
                <a:solidFill>
                  <a:srgbClr val="005C66"/>
                </a:solidFill>
                <a:latin typeface="Helvetica Neue"/>
                <a:ea typeface="Helvetica Neue"/>
                <a:cs typeface="Helvetica Neue"/>
                <a:sym typeface="Helvetica Neue"/>
              </a:rPr>
              <a:t>Observe</a:t>
            </a:r>
            <a:endParaRPr b="1" sz="2400">
              <a:solidFill>
                <a:srgbClr val="005C66"/>
              </a:solidFill>
              <a:latin typeface="Helvetica Neue"/>
              <a:ea typeface="Helvetica Neue"/>
              <a:cs typeface="Helvetica Neue"/>
              <a:sym typeface="Helvetica Neue"/>
            </a:endParaRPr>
          </a:p>
        </p:txBody>
      </p:sp>
      <p:pic>
        <p:nvPicPr>
          <p:cNvPr id="84" name="Google Shape;84;p14"/>
          <p:cNvPicPr preferRelativeResize="0"/>
          <p:nvPr/>
        </p:nvPicPr>
        <p:blipFill>
          <a:blip r:embed="rId3">
            <a:alphaModFix/>
          </a:blip>
          <a:stretch>
            <a:fillRect/>
          </a:stretch>
        </p:blipFill>
        <p:spPr>
          <a:xfrm>
            <a:off x="502426" y="1662487"/>
            <a:ext cx="3289401" cy="31345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type="title"/>
          </p:nvPr>
        </p:nvSpPr>
        <p:spPr>
          <a:xfrm>
            <a:off x="260775" y="136350"/>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Analyzing a Political Cartoon</a:t>
            </a:r>
            <a:endParaRPr/>
          </a:p>
        </p:txBody>
      </p:sp>
      <p:sp>
        <p:nvSpPr>
          <p:cNvPr id="90" name="Google Shape;90;p15"/>
          <p:cNvSpPr txBox="1"/>
          <p:nvPr/>
        </p:nvSpPr>
        <p:spPr>
          <a:xfrm>
            <a:off x="353100" y="1832313"/>
            <a:ext cx="4974000" cy="28599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What’s happening in this cartoon?</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Who do you think was the audience for this cartoon?</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What issue do you think this cartoon is about?</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What do you think the cartoonist’s opinion on this issue is?</a:t>
            </a:r>
            <a:endParaRPr sz="2200">
              <a:solidFill>
                <a:srgbClr val="005C66"/>
              </a:solidFill>
              <a:latin typeface="Helvetica Neue"/>
              <a:ea typeface="Helvetica Neue"/>
              <a:cs typeface="Helvetica Neue"/>
              <a:sym typeface="Helvetica Neue"/>
            </a:endParaRPr>
          </a:p>
        </p:txBody>
      </p:sp>
      <p:sp>
        <p:nvSpPr>
          <p:cNvPr id="91" name="Google Shape;91;p15"/>
          <p:cNvSpPr txBox="1"/>
          <p:nvPr/>
        </p:nvSpPr>
        <p:spPr>
          <a:xfrm>
            <a:off x="2243950" y="1140900"/>
            <a:ext cx="14634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900"/>
              </a:spcAft>
              <a:buNone/>
            </a:pPr>
            <a:r>
              <a:rPr b="1" lang="en" sz="2400">
                <a:solidFill>
                  <a:srgbClr val="005C66"/>
                </a:solidFill>
                <a:latin typeface="Helvetica Neue"/>
                <a:ea typeface="Helvetica Neue"/>
                <a:cs typeface="Helvetica Neue"/>
                <a:sym typeface="Helvetica Neue"/>
              </a:rPr>
              <a:t>Reflect</a:t>
            </a:r>
            <a:endParaRPr b="1" sz="2400">
              <a:solidFill>
                <a:srgbClr val="005C66"/>
              </a:solidFill>
              <a:latin typeface="Helvetica Neue"/>
              <a:ea typeface="Helvetica Neue"/>
              <a:cs typeface="Helvetica Neue"/>
              <a:sym typeface="Helvetica Neue"/>
            </a:endParaRPr>
          </a:p>
        </p:txBody>
      </p:sp>
      <p:pic>
        <p:nvPicPr>
          <p:cNvPr id="92" name="Google Shape;92;p15"/>
          <p:cNvPicPr preferRelativeResize="0"/>
          <p:nvPr/>
        </p:nvPicPr>
        <p:blipFill>
          <a:blip r:embed="rId3">
            <a:alphaModFix/>
          </a:blip>
          <a:stretch>
            <a:fillRect/>
          </a:stretch>
        </p:blipFill>
        <p:spPr>
          <a:xfrm>
            <a:off x="5537976" y="1695012"/>
            <a:ext cx="3289401" cy="31345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Analyzing a Political Cartoon</a:t>
            </a:r>
            <a:endParaRPr/>
          </a:p>
        </p:txBody>
      </p:sp>
      <p:sp>
        <p:nvSpPr>
          <p:cNvPr id="98" name="Google Shape;98;p16"/>
          <p:cNvSpPr txBox="1"/>
          <p:nvPr/>
        </p:nvSpPr>
        <p:spPr>
          <a:xfrm>
            <a:off x="4314300" y="1811513"/>
            <a:ext cx="4196700" cy="28599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What do you wonder about:</a:t>
            </a:r>
            <a:endParaRPr sz="2200">
              <a:solidFill>
                <a:srgbClr val="005C66"/>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Who?</a:t>
            </a:r>
            <a:endParaRPr sz="2200">
              <a:solidFill>
                <a:srgbClr val="005C66"/>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What?</a:t>
            </a:r>
            <a:endParaRPr sz="2200">
              <a:solidFill>
                <a:srgbClr val="005C66"/>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When?</a:t>
            </a:r>
            <a:endParaRPr sz="2200">
              <a:solidFill>
                <a:srgbClr val="005C66"/>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Where?</a:t>
            </a:r>
            <a:endParaRPr sz="2200">
              <a:solidFill>
                <a:srgbClr val="005C66"/>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Why?</a:t>
            </a:r>
            <a:endParaRPr sz="2200">
              <a:solidFill>
                <a:srgbClr val="005C66"/>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How?</a:t>
            </a:r>
            <a:endParaRPr sz="2200">
              <a:solidFill>
                <a:srgbClr val="005C66"/>
              </a:solidFill>
              <a:latin typeface="Helvetica Neue"/>
              <a:ea typeface="Helvetica Neue"/>
              <a:cs typeface="Helvetica Neue"/>
              <a:sym typeface="Helvetica Neue"/>
            </a:endParaRPr>
          </a:p>
        </p:txBody>
      </p:sp>
      <p:sp>
        <p:nvSpPr>
          <p:cNvPr id="99" name="Google Shape;99;p16"/>
          <p:cNvSpPr txBox="1"/>
          <p:nvPr/>
        </p:nvSpPr>
        <p:spPr>
          <a:xfrm>
            <a:off x="5105975" y="1120100"/>
            <a:ext cx="24411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900"/>
              </a:spcAft>
              <a:buNone/>
            </a:pPr>
            <a:r>
              <a:rPr b="1" lang="en" sz="2400">
                <a:solidFill>
                  <a:srgbClr val="005C66"/>
                </a:solidFill>
                <a:latin typeface="Helvetica Neue"/>
                <a:ea typeface="Helvetica Neue"/>
                <a:cs typeface="Helvetica Neue"/>
                <a:sym typeface="Helvetica Neue"/>
              </a:rPr>
              <a:t>Question</a:t>
            </a:r>
            <a:endParaRPr b="1" sz="2400">
              <a:solidFill>
                <a:srgbClr val="005C66"/>
              </a:solidFill>
              <a:latin typeface="Helvetica Neue"/>
              <a:ea typeface="Helvetica Neue"/>
              <a:cs typeface="Helvetica Neue"/>
              <a:sym typeface="Helvetica Neue"/>
            </a:endParaRPr>
          </a:p>
        </p:txBody>
      </p:sp>
      <p:pic>
        <p:nvPicPr>
          <p:cNvPr id="100" name="Google Shape;100;p16"/>
          <p:cNvPicPr preferRelativeResize="0"/>
          <p:nvPr/>
        </p:nvPicPr>
        <p:blipFill>
          <a:blip r:embed="rId3">
            <a:alphaModFix/>
          </a:blip>
          <a:stretch>
            <a:fillRect/>
          </a:stretch>
        </p:blipFill>
        <p:spPr>
          <a:xfrm>
            <a:off x="764526" y="1674200"/>
            <a:ext cx="3289401" cy="31345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