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sOeK5fvFzW9wsuGuZwpzeWjtdaQrkGey/view?usp=sharing" TargetMode="External"/><Relationship Id="rId3" Type="http://schemas.openxmlformats.org/officeDocument/2006/relationships/hyperlink" Target="https://drive.google.com/file/d/1OPi55InE_WN9-_dKbdEumC542-rcng6B/view?usp=sharing" TargetMode="External"/><Relationship Id="rId4" Type="http://schemas.openxmlformats.org/officeDocument/2006/relationships/hyperlink" Target="https://drive.google.com/file/d/1xk7H9uNOVwVP7Z6Sj0V8vPiPRD_UXWCw/view?usp=sharing" TargetMode="External"/><Relationship Id="rId5" Type="http://schemas.openxmlformats.org/officeDocument/2006/relationships/hyperlink" Target="https://drive.google.com/file/d/1V5r5JI7Z85DCiWMSw4_mxIAvt24kxEeL/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6?solr_nav%5Bid%5D=049c98c7c8c3834c4232&amp;solr_nav%5Bpage%5D=0&amp;solr_nav%5Boffset%5D=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lipart-library.com/clipart/student-conversation-cliparts_19.ht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donkeyhotey/6263542143"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File:State_and_local_taxes_Per_capita_by_type.p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29170?solr_nav%5Bid%5D=34df24990d8a481afd19&amp;solr_nav%5Bpage%5D=0&amp;solr_nav%5Boffset%5D=15"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uacescomm/29718343907"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ps.gov/orgs/1207/03-11-2019-budget-proposal.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1/1a/Seal_of_the_United_States_House_of_Representatives.svg" TargetMode="External"/><Relationship Id="rId3" Type="http://schemas.openxmlformats.org/officeDocument/2006/relationships/hyperlink" Target="https://upload.wikimedia.org/wikipedia/commons/f/f0/Seal_of_the_United_States_Senate.sv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fpi.org/all/a-residents-guide-to-the-dc-budget/"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how the US system of federal taxes works and poses the question “What does DC get for paying federal taxes?”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understand that despite paying the highest per capita federal taxes in the country, Washingtonians do not have a say in how their tax dollars are spent.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track terms on a vocabulary log.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express their understanding by completing an exit ticket.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Vocabulary Log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Vocabulary Log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SL.11-12.1: Initiate and participate effectively in a range of collaborative discussions (one-on-one, in groups, and teacher-led) with diverse partners on grades 11-12 topics, texts, and issues, building on others' ideas and expressing their own clearly and persuasively.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W.11-12.4: Produce clear and coherent writing in which the development, organization, and style are appropriate to task, purpose, and audience. (Grade-specific expectations for writing types are defined in standards 1-3 above.)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W.11-12.2: Write informative/explanatory texts to examine and convey complex ideas, concepts, and information clearly and accurately through the effective selection, organization, and analysis of content.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RI.11-12.7: Integrate and evaluate multiple sources of information presented in different media or formats (e.g., visually, quantitatively) as well as in words in order to address a question or solve a problem.</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12.DC.22.6: Review the reasons why Washington, D.C. residents do not have voting representation in Congress, and assess the prospects for current efforts to get congressional representation for the District.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D2.Civ.3.9-12. Analyze the impact of constitutions, laws, treaties, and international agreements on the maintenance of national and international order.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D2.Civ.4.9-12. Explain how the U.S. Constitution establishes a system of government that has powers, responsibilities, and limits that have changed over time and that are still contested.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D2.Civ.12.9-12. Analyze how people use and challenge local, state, national, and international laws to address a variety of public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D2.Civ.14.9-12. Analyze historical, contemporary, and emerging means of changing societies, promoting the common good, and protecting rights.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6773e21d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6773e21d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“Another misconception is that Washingtonians do not pay federal taxes because Washington, D.C. is not a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reality, residents of Washington, D.C. pay full federal taxes. In fact, they pay higher per capita taxes than all 50 of the United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Despite paying more money in federal taxes than any state in the country, the people who reside in Washington, D.C. have no representation in Congress, and therefore, have no say in how their federal tax dollars are spent.”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6773e21d4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6773e21d4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a copy of the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are asked to complete a quick-write to the following question: “Why is Taxation Without Representation a relevant motto for present day citizens of Washington, D.C.? Use examples from this lesson and answer.”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exit tickets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Attribution: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VOTE license plate</a:t>
            </a:r>
            <a:r>
              <a:rPr lang="en"/>
              <a:t>. District of Columbia. Department of Motor Vehicles. Washingtoniana Ephemera Collection. DC Public Library.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“What are taxes? Why do we pay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answers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may suggest taxes they are familiar with, such as income tax from an after school job or sales tax from making a purchase.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​​​​​​​Conversation Clipart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e6773e21d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e6773e21d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Vocabulary Log.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order for our government to run successfully, it needs money. The government needs money to fund schools, to protect citizens, and to provide many other public services.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tax is an amount of money that a government requires people to pay and that is used to pay for the services done by the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Society uses taxes to raise money that will cover these public costs.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Americans pay taxes on things such as property, goods purchased, and income. Taxes fund local, state and federal services.”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tax</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an amount of money that a government requires people to pay</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used to pay for the things done by the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Vocabulary Log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Taxes - Illustration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6773e21d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6773e21d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“Local and state taxes are collected based on a person’s earned income. These types of taxes depend on where a person lives.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 every state has the same local and state tax laws. Governments in many states impose a local income tax.</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Local income tax may be assessed by cities, counties, school districts or other municipalities. These taxes generally apply to people who live or work in the locality.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State taxes are collected from residents of an entire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Local and State Taxes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Based on earned income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May differ by state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Local taxes apply to people who live and work in a locality</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State taxes are collected from entire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Vocabulary Log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Wikideas1 / CC0</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6773e21d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6773e21d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“Local and state taxes are typically used for the same types of funding, including public schools, libraries, hospitals, welfare, government projects, law enforcement and fire service, health care services, road construction, and other services which benefit communities.”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examples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Local and state tax spending</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public schools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libraries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welfare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government projects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law enforcement and fire service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health care services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road construction</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services which benefit communities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Vocabulary Log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Chevy Chase Branch Library, school children move book collection</a:t>
            </a:r>
            <a:r>
              <a:rPr lang="en"/>
              <a:t>. DC Public Library Archives. DC Public Library.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6773e21d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6773e21d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“Federal, state or local taxes are completely separate. Each entity has its own authority to charge taxes.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federal government collects about the same amount as the state and local governments combined. Federal tax money is used to provide services and protection for U.S. residents.”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Federal tax</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Separate from state and local taxes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About same amount as state and local governments combined</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Used to provide services and protection for U.S. residents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Vocabulary Log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IRS FORMS illustration.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6773e21d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6773e21d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“Federal taxes are used to provide services and protection for United States residents.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services include social security, national defense, health care, social safety net programs, education and 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examples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Federal tax spending</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Social security</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National defense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Health care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Social safety net programs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Education</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Research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Vocabulary Log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Budget Prioritizes Improvements to Critical Park Infrastructure while Saving Tax Dollars</a:t>
            </a:r>
            <a:r>
              <a:rPr lang="en"/>
              <a:t>. NPS Photo.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6773e21d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6773e21d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“Federal spending includes the country as a whole. Determining how federal tax dollars will be spent is a very long and detailed process.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year, the President presents his budget to Congress, traditionally in February.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President’s budget proposes spending levels for federal programs. The funding for these programs is determined annually. The President may recommend policy changes to ongoing programs.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Congress’s response to the President’s budget proposal begins in the Budget Committees of the House and the Senate.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House and Senate each create resolutions to the budget. Congress comes together in agreement, and the final version is voted on by Congress.”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Ipankonin / Public domain</a:t>
            </a:r>
            <a:endParaRPr/>
          </a:p>
          <a:p>
            <a:pPr indent="-298450" lvl="0" marL="457200" rtl="0" algn="l">
              <a:spcBef>
                <a:spcPts val="0"/>
              </a:spcBef>
              <a:spcAft>
                <a:spcPts val="0"/>
              </a:spcAft>
              <a:buClr>
                <a:schemeClr val="dk1"/>
              </a:buClr>
              <a:buSzPts val="1100"/>
              <a:buChar char="●"/>
            </a:pPr>
            <a:r>
              <a:rPr lang="en" u="sng">
                <a:solidFill>
                  <a:schemeClr val="hlink"/>
                </a:solidFill>
                <a:hlinkClick r:id="rId3"/>
              </a:rPr>
              <a:t>Ipankonin / CC BY-SA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6773e21d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6773e21d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“So where does Washington, D.C. fit into the mix when it comes to federal taxes?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Since Washington, D.C. is not considered a state, there is a misconception that Washingtonians do not need to pay state taxes. This is far from reality.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 residents pay district taxes that are similar to state taxes. The money goes to Congress and then is allotted to pay for D.C.’s municipal budget.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causes some people to think that the money comes directly from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 receives no income from a state, and D.C.’s ability to raise revenue is restricted by Congress. Congress not only reviews but can also modify D.C.'s local budget.”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People who work in D.C. but live in Virginia and Maryland are exempt from paying D.C. taxes. This results in high district taxes on business and individuals.”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A Resident’s Guide to the DC Budget</a:t>
            </a:r>
            <a:r>
              <a:rPr lang="en"/>
              <a:t>. DC Fiscal Policy Institute.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362550" y="1209600"/>
            <a:ext cx="45936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Taxation Without Representation</a:t>
            </a:r>
            <a:endParaRPr sz="5000"/>
          </a:p>
        </p:txBody>
      </p:sp>
      <p:sp>
        <p:nvSpPr>
          <p:cNvPr id="38" name="Google Shape;38;p8"/>
          <p:cNvSpPr txBox="1"/>
          <p:nvPr/>
        </p:nvSpPr>
        <p:spPr>
          <a:xfrm>
            <a:off x="1170147" y="4278800"/>
            <a:ext cx="29001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12, Lesson 2</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5110725" y="1262325"/>
            <a:ext cx="3691576" cy="26188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Residents of Washington, D.C.</a:t>
            </a:r>
            <a:endParaRPr/>
          </a:p>
        </p:txBody>
      </p:sp>
      <p:sp>
        <p:nvSpPr>
          <p:cNvPr id="103" name="Google Shape;103;p17"/>
          <p:cNvSpPr txBox="1"/>
          <p:nvPr/>
        </p:nvSpPr>
        <p:spPr>
          <a:xfrm>
            <a:off x="311700" y="988100"/>
            <a:ext cx="3983700" cy="39528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Pay full federal taxes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Pay higher per capita taxes than all 50 of the United States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Have no representation in Congress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Have no say in how their federal tax dollars are spent</a:t>
            </a:r>
            <a:endParaRPr sz="2400">
              <a:solidFill>
                <a:srgbClr val="005C66"/>
              </a:solidFill>
              <a:latin typeface="Helvetica Neue"/>
              <a:ea typeface="Helvetica Neue"/>
              <a:cs typeface="Helvetica Neue"/>
              <a:sym typeface="Helvetica Neue"/>
            </a:endParaRPr>
          </a:p>
        </p:txBody>
      </p:sp>
      <p:pic>
        <p:nvPicPr>
          <p:cNvPr id="104" name="Google Shape;104;p17"/>
          <p:cNvPicPr preferRelativeResize="0"/>
          <p:nvPr/>
        </p:nvPicPr>
        <p:blipFill rotWithShape="1">
          <a:blip r:embed="rId3">
            <a:alphaModFix/>
          </a:blip>
          <a:srcRect b="1966" l="3605" r="2010" t="3951"/>
          <a:stretch/>
        </p:blipFill>
        <p:spPr>
          <a:xfrm>
            <a:off x="4725900" y="1568525"/>
            <a:ext cx="4033325" cy="28518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10" name="Google Shape;110;p18"/>
          <p:cNvSpPr/>
          <p:nvPr/>
        </p:nvSpPr>
        <p:spPr>
          <a:xfrm>
            <a:off x="413625" y="980475"/>
            <a:ext cx="7871400" cy="1058100"/>
          </a:xfrm>
          <a:prstGeom prst="wedgeRoundRectCallout">
            <a:avLst>
              <a:gd fmla="val 55500" name="adj1"/>
              <a:gd fmla="val 3841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Why is “Taxation Without Representation” a relevant motto for present day citizens of Washington, D.C.?</a:t>
            </a:r>
            <a:endParaRPr sz="2400">
              <a:solidFill>
                <a:srgbClr val="000000"/>
              </a:solidFill>
            </a:endParaRPr>
          </a:p>
        </p:txBody>
      </p:sp>
      <p:pic>
        <p:nvPicPr>
          <p:cNvPr id="111" name="Google Shape;111;p18"/>
          <p:cNvPicPr preferRelativeResize="0"/>
          <p:nvPr/>
        </p:nvPicPr>
        <p:blipFill>
          <a:blip r:embed="rId3">
            <a:alphaModFix/>
          </a:blip>
          <a:stretch>
            <a:fillRect/>
          </a:stretch>
        </p:blipFill>
        <p:spPr>
          <a:xfrm>
            <a:off x="1756250" y="2169625"/>
            <a:ext cx="5186150" cy="26790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pic>
        <p:nvPicPr>
          <p:cNvPr id="45" name="Google Shape;45;p9"/>
          <p:cNvPicPr preferRelativeResize="0"/>
          <p:nvPr/>
        </p:nvPicPr>
        <p:blipFill>
          <a:blip r:embed="rId3">
            <a:alphaModFix/>
          </a:blip>
          <a:stretch>
            <a:fillRect/>
          </a:stretch>
        </p:blipFill>
        <p:spPr>
          <a:xfrm>
            <a:off x="2868427" y="1529250"/>
            <a:ext cx="3772525" cy="3359925"/>
          </a:xfrm>
          <a:prstGeom prst="rect">
            <a:avLst/>
          </a:prstGeom>
          <a:noFill/>
          <a:ln cap="flat" cmpd="sng" w="19050">
            <a:solidFill>
              <a:schemeClr val="dk2"/>
            </a:solidFill>
            <a:prstDash val="solid"/>
            <a:round/>
            <a:headEnd len="sm" w="sm" type="none"/>
            <a:tailEnd len="sm" w="sm" type="none"/>
          </a:ln>
        </p:spPr>
      </p:pic>
      <p:sp>
        <p:nvSpPr>
          <p:cNvPr id="46" name="Google Shape;46;p9"/>
          <p:cNvSpPr/>
          <p:nvPr/>
        </p:nvSpPr>
        <p:spPr>
          <a:xfrm>
            <a:off x="6898175" y="980550"/>
            <a:ext cx="1887000" cy="1591200"/>
          </a:xfrm>
          <a:prstGeom prst="wedgeRoundRectCallout">
            <a:avLst>
              <a:gd fmla="val -21264" name="adj1"/>
              <a:gd fmla="val 76881"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Why do we pay them?</a:t>
            </a:r>
            <a:endParaRPr sz="2200">
              <a:solidFill>
                <a:srgbClr val="000000"/>
              </a:solidFill>
            </a:endParaRPr>
          </a:p>
        </p:txBody>
      </p:sp>
      <p:sp>
        <p:nvSpPr>
          <p:cNvPr id="47" name="Google Shape;47;p9"/>
          <p:cNvSpPr/>
          <p:nvPr/>
        </p:nvSpPr>
        <p:spPr>
          <a:xfrm>
            <a:off x="311700" y="1529250"/>
            <a:ext cx="2299500" cy="1316400"/>
          </a:xfrm>
          <a:prstGeom prst="wedgeRoundRectCallout">
            <a:avLst>
              <a:gd fmla="val 27627" name="adj1"/>
              <a:gd fmla="val 760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are taxes?</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is a tax?</a:t>
            </a:r>
            <a:endParaRPr/>
          </a:p>
        </p:txBody>
      </p:sp>
      <p:pic>
        <p:nvPicPr>
          <p:cNvPr id="53" name="Google Shape;53;p10"/>
          <p:cNvPicPr preferRelativeResize="0"/>
          <p:nvPr/>
        </p:nvPicPr>
        <p:blipFill>
          <a:blip r:embed="rId3">
            <a:alphaModFix/>
          </a:blip>
          <a:stretch>
            <a:fillRect/>
          </a:stretch>
        </p:blipFill>
        <p:spPr>
          <a:xfrm>
            <a:off x="567872" y="1456725"/>
            <a:ext cx="4817450" cy="2848300"/>
          </a:xfrm>
          <a:prstGeom prst="rect">
            <a:avLst/>
          </a:prstGeom>
          <a:noFill/>
          <a:ln cap="flat" cmpd="sng" w="19050">
            <a:solidFill>
              <a:schemeClr val="dk2"/>
            </a:solidFill>
            <a:prstDash val="solid"/>
            <a:round/>
            <a:headEnd len="sm" w="sm" type="none"/>
            <a:tailEnd len="sm" w="sm" type="none"/>
          </a:ln>
        </p:spPr>
      </p:pic>
      <p:sp>
        <p:nvSpPr>
          <p:cNvPr id="54" name="Google Shape;54;p10"/>
          <p:cNvSpPr txBox="1"/>
          <p:nvPr/>
        </p:nvSpPr>
        <p:spPr>
          <a:xfrm>
            <a:off x="5622350" y="1043825"/>
            <a:ext cx="3043200" cy="36741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t>Tax:</a:t>
            </a:r>
            <a:endParaRPr b="1" sz="2400"/>
          </a:p>
          <a:p>
            <a:pPr indent="-368300" lvl="0" marL="457200" rtl="0" algn="l">
              <a:lnSpc>
                <a:spcPct val="115000"/>
              </a:lnSpc>
              <a:spcBef>
                <a:spcPts val="0"/>
              </a:spcBef>
              <a:spcAft>
                <a:spcPts val="0"/>
              </a:spcAft>
              <a:buSzPts val="2200"/>
              <a:buChar char="●"/>
            </a:pPr>
            <a:r>
              <a:rPr lang="en" sz="2200"/>
              <a:t>an amount of money that a government requires people to pay</a:t>
            </a:r>
            <a:endParaRPr sz="2200"/>
          </a:p>
          <a:p>
            <a:pPr indent="-368300" lvl="0" marL="457200" rtl="0" algn="l">
              <a:lnSpc>
                <a:spcPct val="115000"/>
              </a:lnSpc>
              <a:spcBef>
                <a:spcPts val="0"/>
              </a:spcBef>
              <a:spcAft>
                <a:spcPts val="0"/>
              </a:spcAft>
              <a:buSzPts val="2200"/>
              <a:buChar char="●"/>
            </a:pPr>
            <a:r>
              <a:rPr lang="en" sz="2200"/>
              <a:t>used to pay for the services done by the government</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Local and State Taxes</a:t>
            </a:r>
            <a:endParaRPr/>
          </a:p>
        </p:txBody>
      </p:sp>
      <p:sp>
        <p:nvSpPr>
          <p:cNvPr id="60" name="Google Shape;60;p11"/>
          <p:cNvSpPr txBox="1"/>
          <p:nvPr/>
        </p:nvSpPr>
        <p:spPr>
          <a:xfrm>
            <a:off x="665275" y="1349175"/>
            <a:ext cx="4809600" cy="2678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Based on earned income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May differ by state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Local taxes apply to people who live and work in a locality</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State taxes are collected from entire state</a:t>
            </a:r>
            <a:endParaRPr sz="2400">
              <a:solidFill>
                <a:srgbClr val="005C66"/>
              </a:solidFill>
              <a:latin typeface="Helvetica Neue"/>
              <a:ea typeface="Helvetica Neue"/>
              <a:cs typeface="Helvetica Neue"/>
              <a:sym typeface="Helvetica Neue"/>
            </a:endParaRPr>
          </a:p>
        </p:txBody>
      </p:sp>
      <p:pic>
        <p:nvPicPr>
          <p:cNvPr id="61" name="Google Shape;61;p11"/>
          <p:cNvPicPr preferRelativeResize="0"/>
          <p:nvPr/>
        </p:nvPicPr>
        <p:blipFill>
          <a:blip r:embed="rId3">
            <a:alphaModFix/>
          </a:blip>
          <a:stretch>
            <a:fillRect/>
          </a:stretch>
        </p:blipFill>
        <p:spPr>
          <a:xfrm>
            <a:off x="6246449" y="538312"/>
            <a:ext cx="2110425" cy="429982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Where do local and state taxes go?</a:t>
            </a:r>
            <a:endParaRPr/>
          </a:p>
        </p:txBody>
      </p:sp>
      <p:pic>
        <p:nvPicPr>
          <p:cNvPr id="67" name="Google Shape;67;p12"/>
          <p:cNvPicPr preferRelativeResize="0"/>
          <p:nvPr/>
        </p:nvPicPr>
        <p:blipFill>
          <a:blip r:embed="rId3">
            <a:alphaModFix/>
          </a:blip>
          <a:stretch>
            <a:fillRect/>
          </a:stretch>
        </p:blipFill>
        <p:spPr>
          <a:xfrm>
            <a:off x="511675" y="1102786"/>
            <a:ext cx="3043200" cy="3688177"/>
          </a:xfrm>
          <a:prstGeom prst="rect">
            <a:avLst/>
          </a:prstGeom>
          <a:noFill/>
          <a:ln cap="flat" cmpd="sng" w="19050">
            <a:solidFill>
              <a:schemeClr val="dk2"/>
            </a:solidFill>
            <a:prstDash val="solid"/>
            <a:round/>
            <a:headEnd len="sm" w="sm" type="none"/>
            <a:tailEnd len="sm" w="sm" type="none"/>
          </a:ln>
        </p:spPr>
      </p:pic>
      <p:sp>
        <p:nvSpPr>
          <p:cNvPr id="68" name="Google Shape;68;p12"/>
          <p:cNvSpPr txBox="1"/>
          <p:nvPr/>
        </p:nvSpPr>
        <p:spPr>
          <a:xfrm>
            <a:off x="3822600" y="1127525"/>
            <a:ext cx="4857300" cy="3638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Public schools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Libraries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Welfare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Government projects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Law enforcement and fire service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Health care services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Road construction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Services which benefit communities</a:t>
            </a:r>
            <a:endParaRPr sz="2200">
              <a:solidFill>
                <a:srgbClr val="005C66"/>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Federal Tax</a:t>
            </a:r>
            <a:endParaRPr/>
          </a:p>
        </p:txBody>
      </p:sp>
      <p:sp>
        <p:nvSpPr>
          <p:cNvPr id="74" name="Google Shape;74;p13"/>
          <p:cNvSpPr txBox="1"/>
          <p:nvPr/>
        </p:nvSpPr>
        <p:spPr>
          <a:xfrm>
            <a:off x="417750" y="1145325"/>
            <a:ext cx="39360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Separate from state and local taxes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About same amount as state and local governments combined</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Used to provide services and protection for U.S. residents</a:t>
            </a:r>
            <a:endParaRPr sz="2400">
              <a:solidFill>
                <a:srgbClr val="005C66"/>
              </a:solidFill>
              <a:latin typeface="Helvetica Neue"/>
              <a:ea typeface="Helvetica Neue"/>
              <a:cs typeface="Helvetica Neue"/>
              <a:sym typeface="Helvetica Neue"/>
            </a:endParaRPr>
          </a:p>
        </p:txBody>
      </p:sp>
      <p:pic>
        <p:nvPicPr>
          <p:cNvPr id="75" name="Google Shape;75;p13"/>
          <p:cNvPicPr preferRelativeResize="0"/>
          <p:nvPr/>
        </p:nvPicPr>
        <p:blipFill>
          <a:blip r:embed="rId3">
            <a:alphaModFix/>
          </a:blip>
          <a:stretch>
            <a:fillRect/>
          </a:stretch>
        </p:blipFill>
        <p:spPr>
          <a:xfrm>
            <a:off x="4572000" y="1320701"/>
            <a:ext cx="4187500" cy="31772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Where do federal taxes go?</a:t>
            </a:r>
            <a:endParaRPr/>
          </a:p>
        </p:txBody>
      </p:sp>
      <p:sp>
        <p:nvSpPr>
          <p:cNvPr id="81" name="Google Shape;81;p14"/>
          <p:cNvSpPr txBox="1"/>
          <p:nvPr/>
        </p:nvSpPr>
        <p:spPr>
          <a:xfrm>
            <a:off x="5634925" y="1421000"/>
            <a:ext cx="3014100" cy="31032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Social security</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National defense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Health care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Social safety net programs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Education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Research</a:t>
            </a:r>
            <a:endParaRPr sz="2400">
              <a:solidFill>
                <a:srgbClr val="005C66"/>
              </a:solidFill>
              <a:latin typeface="Helvetica Neue"/>
              <a:ea typeface="Helvetica Neue"/>
              <a:cs typeface="Helvetica Neue"/>
              <a:sym typeface="Helvetica Neue"/>
            </a:endParaRPr>
          </a:p>
        </p:txBody>
      </p:sp>
      <p:pic>
        <p:nvPicPr>
          <p:cNvPr id="82" name="Google Shape;82;p14"/>
          <p:cNvPicPr preferRelativeResize="0"/>
          <p:nvPr/>
        </p:nvPicPr>
        <p:blipFill>
          <a:blip r:embed="rId3">
            <a:alphaModFix/>
          </a:blip>
          <a:stretch>
            <a:fillRect/>
          </a:stretch>
        </p:blipFill>
        <p:spPr>
          <a:xfrm>
            <a:off x="556675" y="1479625"/>
            <a:ext cx="4812751" cy="29859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Who determines federal tax spending?</a:t>
            </a:r>
            <a:endParaRPr/>
          </a:p>
        </p:txBody>
      </p:sp>
      <p:sp>
        <p:nvSpPr>
          <p:cNvPr id="88" name="Google Shape;88;p15"/>
          <p:cNvSpPr txBox="1"/>
          <p:nvPr/>
        </p:nvSpPr>
        <p:spPr>
          <a:xfrm>
            <a:off x="617100" y="1221075"/>
            <a:ext cx="49374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Federal spending includes the country as a whole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President presents budget to Congress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House and Senate each create resolutions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Final version voted on by Congress</a:t>
            </a:r>
            <a:endParaRPr sz="2400">
              <a:solidFill>
                <a:srgbClr val="005C66"/>
              </a:solidFill>
              <a:latin typeface="Helvetica Neue"/>
              <a:ea typeface="Helvetica Neue"/>
              <a:cs typeface="Helvetica Neue"/>
              <a:sym typeface="Helvetica Neue"/>
            </a:endParaRPr>
          </a:p>
        </p:txBody>
      </p:sp>
      <p:pic>
        <p:nvPicPr>
          <p:cNvPr id="89" name="Google Shape;89;p15"/>
          <p:cNvPicPr preferRelativeResize="0"/>
          <p:nvPr/>
        </p:nvPicPr>
        <p:blipFill>
          <a:blip r:embed="rId3">
            <a:alphaModFix/>
          </a:blip>
          <a:stretch>
            <a:fillRect/>
          </a:stretch>
        </p:blipFill>
        <p:spPr>
          <a:xfrm>
            <a:off x="6197450" y="999725"/>
            <a:ext cx="1813250" cy="1799525"/>
          </a:xfrm>
          <a:prstGeom prst="rect">
            <a:avLst/>
          </a:prstGeom>
          <a:noFill/>
          <a:ln cap="flat" cmpd="sng" w="19050">
            <a:solidFill>
              <a:schemeClr val="dk2"/>
            </a:solidFill>
            <a:prstDash val="solid"/>
            <a:round/>
            <a:headEnd len="sm" w="sm" type="none"/>
            <a:tailEnd len="sm" w="sm" type="none"/>
          </a:ln>
        </p:spPr>
      </p:pic>
      <p:pic>
        <p:nvPicPr>
          <p:cNvPr id="90" name="Google Shape;90;p15"/>
          <p:cNvPicPr preferRelativeResize="0"/>
          <p:nvPr/>
        </p:nvPicPr>
        <p:blipFill>
          <a:blip r:embed="rId4">
            <a:alphaModFix/>
          </a:blip>
          <a:stretch>
            <a:fillRect/>
          </a:stretch>
        </p:blipFill>
        <p:spPr>
          <a:xfrm>
            <a:off x="6136200" y="2949550"/>
            <a:ext cx="1935750" cy="17995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Washington, D.C. and District Taxes</a:t>
            </a:r>
            <a:endParaRPr/>
          </a:p>
        </p:txBody>
      </p:sp>
      <p:sp>
        <p:nvSpPr>
          <p:cNvPr id="96" name="Google Shape;96;p16"/>
          <p:cNvSpPr txBox="1"/>
          <p:nvPr/>
        </p:nvSpPr>
        <p:spPr>
          <a:xfrm>
            <a:off x="4535125" y="1071550"/>
            <a:ext cx="4449600" cy="38535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D.C. residents pay district taxes that are similar to state taxes</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Money goes to Congress</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Congress allocates money to pay for D.C.’s municipal budget</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Congress reviews and modifies D.C.’s local budget</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Residents of Virginia and Maryland who work in D.C. are exempt</a:t>
            </a:r>
            <a:endParaRPr sz="2100">
              <a:solidFill>
                <a:srgbClr val="005C66"/>
              </a:solidFill>
              <a:latin typeface="Helvetica Neue"/>
              <a:ea typeface="Helvetica Neue"/>
              <a:cs typeface="Helvetica Neue"/>
              <a:sym typeface="Helvetica Neue"/>
            </a:endParaRPr>
          </a:p>
        </p:txBody>
      </p:sp>
      <p:pic>
        <p:nvPicPr>
          <p:cNvPr id="97" name="Google Shape;97;p16"/>
          <p:cNvPicPr preferRelativeResize="0"/>
          <p:nvPr/>
        </p:nvPicPr>
        <p:blipFill>
          <a:blip r:embed="rId3">
            <a:alphaModFix/>
          </a:blip>
          <a:stretch>
            <a:fillRect/>
          </a:stretch>
        </p:blipFill>
        <p:spPr>
          <a:xfrm>
            <a:off x="385375" y="1663800"/>
            <a:ext cx="3961426" cy="266901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